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42" d="100"/>
          <a:sy n="142" d="100"/>
        </p:scale>
        <p:origin x="-30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DAF32-1AF7-D943-8C09-12C0AD612979}" type="datetimeFigureOut">
              <a:rPr lang="it-IT" smtClean="0"/>
              <a:pPr/>
              <a:t>29-09-2020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7B111-DB2B-F64D-888E-EFA15E7FB6F9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DAF32-1AF7-D943-8C09-12C0AD612979}" type="datetimeFigureOut">
              <a:rPr lang="it-IT" smtClean="0"/>
              <a:pPr/>
              <a:t>29-09-2020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7B111-DB2B-F64D-888E-EFA15E7FB6F9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DAF32-1AF7-D943-8C09-12C0AD612979}" type="datetimeFigureOut">
              <a:rPr lang="it-IT" smtClean="0"/>
              <a:pPr/>
              <a:t>29-09-2020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7B111-DB2B-F64D-888E-EFA15E7FB6F9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DAF32-1AF7-D943-8C09-12C0AD612979}" type="datetimeFigureOut">
              <a:rPr lang="it-IT" smtClean="0"/>
              <a:pPr/>
              <a:t>29-09-2020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7B111-DB2B-F64D-888E-EFA15E7FB6F9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DAF32-1AF7-D943-8C09-12C0AD612979}" type="datetimeFigureOut">
              <a:rPr lang="it-IT" smtClean="0"/>
              <a:pPr/>
              <a:t>29-09-2020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7B111-DB2B-F64D-888E-EFA15E7FB6F9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DAF32-1AF7-D943-8C09-12C0AD612979}" type="datetimeFigureOut">
              <a:rPr lang="it-IT" smtClean="0"/>
              <a:pPr/>
              <a:t>29-09-2020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7B111-DB2B-F64D-888E-EFA15E7FB6F9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DAF32-1AF7-D943-8C09-12C0AD612979}" type="datetimeFigureOut">
              <a:rPr lang="it-IT" smtClean="0"/>
              <a:pPr/>
              <a:t>29-09-2020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7B111-DB2B-F64D-888E-EFA15E7FB6F9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DAF32-1AF7-D943-8C09-12C0AD612979}" type="datetimeFigureOut">
              <a:rPr lang="it-IT" smtClean="0"/>
              <a:pPr/>
              <a:t>29-09-2020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7B111-DB2B-F64D-888E-EFA15E7FB6F9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DAF32-1AF7-D943-8C09-12C0AD612979}" type="datetimeFigureOut">
              <a:rPr lang="it-IT" smtClean="0"/>
              <a:pPr/>
              <a:t>29-09-2020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7B111-DB2B-F64D-888E-EFA15E7FB6F9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DAF32-1AF7-D943-8C09-12C0AD612979}" type="datetimeFigureOut">
              <a:rPr lang="it-IT" smtClean="0"/>
              <a:pPr/>
              <a:t>29-09-2020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7B111-DB2B-F64D-888E-EFA15E7FB6F9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DAF32-1AF7-D943-8C09-12C0AD612979}" type="datetimeFigureOut">
              <a:rPr lang="it-IT" smtClean="0"/>
              <a:pPr/>
              <a:t>29-09-2020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7B111-DB2B-F64D-888E-EFA15E7FB6F9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DAF32-1AF7-D943-8C09-12C0AD612979}" type="datetimeFigureOut">
              <a:rPr lang="it-IT" smtClean="0"/>
              <a:pPr/>
              <a:t>29-09-2020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C7B111-DB2B-F64D-888E-EFA15E7FB6F9}" type="slidenum">
              <a:rPr lang="it-IT" smtClean="0"/>
              <a:pPr/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700691"/>
            <a:ext cx="7772400" cy="1313792"/>
          </a:xfrm>
        </p:spPr>
        <p:txBody>
          <a:bodyPr/>
          <a:lstStyle/>
          <a:p>
            <a:r>
              <a:rPr lang="it-IT" dirty="0" err="1" smtClean="0">
                <a:latin typeface="Times New Roman"/>
                <a:cs typeface="Times New Roman"/>
              </a:rPr>
              <a:t>Cleanstone</a:t>
            </a:r>
            <a:r>
              <a:rPr lang="it-IT" dirty="0" smtClean="0">
                <a:latin typeface="Times New Roman"/>
                <a:cs typeface="Times New Roman"/>
              </a:rPr>
              <a:t> Project</a:t>
            </a:r>
            <a:endParaRPr lang="it-IT" dirty="0">
              <a:latin typeface="Times New Roman"/>
              <a:cs typeface="Times New Roman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2557517"/>
            <a:ext cx="6400800" cy="1734207"/>
          </a:xfrm>
        </p:spPr>
        <p:txBody>
          <a:bodyPr/>
          <a:lstStyle/>
          <a:p>
            <a:r>
              <a:rPr lang="it-IT" dirty="0" smtClean="0">
                <a:solidFill>
                  <a:schemeClr val="tx1"/>
                </a:solidFill>
                <a:latin typeface="Times New Roman"/>
                <a:cs typeface="Times New Roman"/>
              </a:rPr>
              <a:t>UNIUD- </a:t>
            </a:r>
            <a:r>
              <a:rPr lang="it-IT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Ceramics</a:t>
            </a:r>
            <a:r>
              <a:rPr lang="it-IT" dirty="0" smtClean="0">
                <a:solidFill>
                  <a:schemeClr val="tx1"/>
                </a:solidFill>
                <a:latin typeface="Times New Roman"/>
                <a:cs typeface="Times New Roman"/>
              </a:rPr>
              <a:t> and </a:t>
            </a:r>
            <a:r>
              <a:rPr lang="it-IT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construction</a:t>
            </a:r>
            <a:r>
              <a:rPr lang="it-IT" dirty="0" smtClean="0">
                <a:solidFill>
                  <a:schemeClr val="tx1"/>
                </a:solidFill>
                <a:latin typeface="Times New Roman"/>
                <a:cs typeface="Times New Roman"/>
              </a:rPr>
              <a:t>  </a:t>
            </a:r>
            <a:r>
              <a:rPr lang="it-IT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materials</a:t>
            </a:r>
            <a:r>
              <a:rPr lang="it-IT" dirty="0" smtClean="0">
                <a:solidFill>
                  <a:schemeClr val="tx1"/>
                </a:solidFill>
                <a:latin typeface="Times New Roman"/>
                <a:cs typeface="Times New Roman"/>
              </a:rPr>
              <a:t>’ </a:t>
            </a:r>
            <a:r>
              <a:rPr lang="it-IT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group</a:t>
            </a:r>
            <a:r>
              <a:rPr lang="it-IT" dirty="0" smtClean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</a:p>
          <a:p>
            <a:r>
              <a:rPr lang="it-IT" dirty="0" smtClean="0">
                <a:solidFill>
                  <a:schemeClr val="tx1"/>
                </a:solidFill>
                <a:latin typeface="Times New Roman"/>
                <a:cs typeface="Times New Roman"/>
              </a:rPr>
              <a:t>Maschio Stefano and </a:t>
            </a:r>
            <a:r>
              <a:rPr lang="it-IT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Furlani</a:t>
            </a:r>
            <a:r>
              <a:rPr lang="it-IT" dirty="0" smtClean="0">
                <a:solidFill>
                  <a:schemeClr val="tx1"/>
                </a:solidFill>
                <a:latin typeface="Times New Roman"/>
                <a:cs typeface="Times New Roman"/>
              </a:rPr>
              <a:t> Erika</a:t>
            </a:r>
            <a:endParaRPr lang="it-IT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 err="1" smtClean="0">
                <a:latin typeface="Times New Roman"/>
                <a:cs typeface="Times New Roman"/>
              </a:rPr>
              <a:t>Stereoscopic</a:t>
            </a:r>
            <a:r>
              <a:rPr lang="it-IT" sz="3600" dirty="0" smtClean="0">
                <a:latin typeface="Times New Roman"/>
                <a:cs typeface="Times New Roman"/>
              </a:rPr>
              <a:t> </a:t>
            </a:r>
            <a:r>
              <a:rPr lang="it-IT" sz="3600" dirty="0" err="1" smtClean="0">
                <a:latin typeface="Times New Roman"/>
                <a:cs typeface="Times New Roman"/>
              </a:rPr>
              <a:t>optical</a:t>
            </a:r>
            <a:r>
              <a:rPr lang="it-IT" sz="3600" dirty="0" smtClean="0">
                <a:latin typeface="Times New Roman"/>
                <a:cs typeface="Times New Roman"/>
              </a:rPr>
              <a:t> microscope </a:t>
            </a:r>
            <a:r>
              <a:rPr lang="it-IT" sz="3600" dirty="0" err="1" smtClean="0">
                <a:latin typeface="Times New Roman"/>
                <a:cs typeface="Times New Roman"/>
              </a:rPr>
              <a:t>images</a:t>
            </a:r>
            <a:endParaRPr lang="it-IT" sz="3600" dirty="0">
              <a:latin typeface="Times New Roman"/>
              <a:cs typeface="Times New Roman"/>
            </a:endParaRPr>
          </a:p>
        </p:txBody>
      </p:sp>
      <p:pic>
        <p:nvPicPr>
          <p:cNvPr id="4" name="Segnaposto contenuto 3" descr="Carbonaria_2x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  <p:sp>
        <p:nvSpPr>
          <p:cNvPr id="5" name="CasellaDiTesto 4"/>
          <p:cNvSpPr txBox="1"/>
          <p:nvPr/>
        </p:nvSpPr>
        <p:spPr>
          <a:xfrm>
            <a:off x="1576532" y="1620331"/>
            <a:ext cx="121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bg1"/>
                </a:solidFill>
              </a:rPr>
              <a:t>Carbonaria</a:t>
            </a:r>
            <a:endParaRPr lang="it-IT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 err="1" smtClean="0">
                <a:latin typeface="Times New Roman"/>
                <a:cs typeface="Times New Roman"/>
              </a:rPr>
              <a:t>Stereoscopic</a:t>
            </a:r>
            <a:r>
              <a:rPr lang="it-IT" sz="3600" dirty="0" smtClean="0">
                <a:latin typeface="Times New Roman"/>
                <a:cs typeface="Times New Roman"/>
              </a:rPr>
              <a:t> </a:t>
            </a:r>
            <a:r>
              <a:rPr lang="it-IT" sz="3600" dirty="0" err="1" smtClean="0">
                <a:latin typeface="Times New Roman"/>
                <a:cs typeface="Times New Roman"/>
              </a:rPr>
              <a:t>optical</a:t>
            </a:r>
            <a:r>
              <a:rPr lang="it-IT" sz="3600" dirty="0" smtClean="0">
                <a:latin typeface="Times New Roman"/>
                <a:cs typeface="Times New Roman"/>
              </a:rPr>
              <a:t> microscope </a:t>
            </a:r>
            <a:r>
              <a:rPr lang="it-IT" sz="3600" dirty="0" err="1" smtClean="0">
                <a:latin typeface="Times New Roman"/>
                <a:cs typeface="Times New Roman"/>
              </a:rPr>
              <a:t>images</a:t>
            </a:r>
            <a:endParaRPr lang="it-IT" sz="3600" dirty="0">
              <a:latin typeface="Times New Roman"/>
              <a:cs typeface="Times New Roman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576532" y="1620331"/>
            <a:ext cx="121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bg1"/>
                </a:solidFill>
              </a:rPr>
              <a:t>Carbonaria</a:t>
            </a:r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7" name="Segnaposto contenuto 6" descr="Cudicio_2x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457200" y="1620331"/>
            <a:ext cx="8229600" cy="4525963"/>
          </a:xfrm>
        </p:spPr>
      </p:pic>
      <p:sp>
        <p:nvSpPr>
          <p:cNvPr id="8" name="CasellaDiTesto 7"/>
          <p:cNvSpPr txBox="1"/>
          <p:nvPr/>
        </p:nvSpPr>
        <p:spPr>
          <a:xfrm>
            <a:off x="1580029" y="1615069"/>
            <a:ext cx="121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bg1"/>
                </a:solidFill>
              </a:rPr>
              <a:t>Cudicio</a:t>
            </a:r>
            <a:endParaRPr lang="it-IT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 err="1" smtClean="0">
                <a:latin typeface="Times New Roman"/>
                <a:cs typeface="Times New Roman"/>
              </a:rPr>
              <a:t>Stereoscopic</a:t>
            </a:r>
            <a:r>
              <a:rPr lang="it-IT" sz="3600" dirty="0" smtClean="0">
                <a:latin typeface="Times New Roman"/>
                <a:cs typeface="Times New Roman"/>
              </a:rPr>
              <a:t> </a:t>
            </a:r>
            <a:r>
              <a:rPr lang="it-IT" sz="3600" dirty="0" err="1" smtClean="0">
                <a:latin typeface="Times New Roman"/>
                <a:cs typeface="Times New Roman"/>
              </a:rPr>
              <a:t>optical</a:t>
            </a:r>
            <a:r>
              <a:rPr lang="it-IT" sz="3600" dirty="0" smtClean="0">
                <a:latin typeface="Times New Roman"/>
                <a:cs typeface="Times New Roman"/>
              </a:rPr>
              <a:t> microscope </a:t>
            </a:r>
            <a:r>
              <a:rPr lang="it-IT" sz="3600" dirty="0" err="1" smtClean="0">
                <a:latin typeface="Times New Roman"/>
                <a:cs typeface="Times New Roman"/>
              </a:rPr>
              <a:t>images</a:t>
            </a:r>
            <a:endParaRPr lang="it-IT" sz="3600" dirty="0">
              <a:latin typeface="Times New Roman"/>
              <a:cs typeface="Times New Roman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576532" y="1620331"/>
            <a:ext cx="121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bg1"/>
                </a:solidFill>
              </a:rPr>
              <a:t>Carbonaria</a:t>
            </a:r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7" name="Segnaposto contenuto 6" descr="Julia Marmi_2x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  <p:sp>
        <p:nvSpPr>
          <p:cNvPr id="8" name="CasellaDiTesto 7"/>
          <p:cNvSpPr txBox="1"/>
          <p:nvPr/>
        </p:nvSpPr>
        <p:spPr>
          <a:xfrm>
            <a:off x="1580029" y="1615069"/>
            <a:ext cx="1485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Julia marmi</a:t>
            </a:r>
            <a:endParaRPr lang="it-IT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contenuto 4" descr="Cudicio_2x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4139519" y="327600"/>
            <a:ext cx="5609845" cy="3085200"/>
          </a:xfrm>
        </p:spPr>
      </p:pic>
      <p:pic>
        <p:nvPicPr>
          <p:cNvPr id="4" name="Segnaposto contenuto 3" descr="Carbonaria_2x.jpg"/>
          <p:cNvPicPr>
            <a:picLocks noChangeAspect="1"/>
          </p:cNvPicPr>
          <p:nvPr/>
        </p:nvPicPr>
        <p:blipFill>
          <a:blip r:embed="rId3"/>
          <a:srcRect l="-18187" r="-18187"/>
          <a:stretch>
            <a:fillRect/>
          </a:stretch>
        </p:blipFill>
        <p:spPr>
          <a:xfrm>
            <a:off x="-227724" y="327600"/>
            <a:ext cx="5609845" cy="3085200"/>
          </a:xfrm>
          <a:prstGeom prst="rect">
            <a:avLst/>
          </a:prstGeom>
        </p:spPr>
      </p:pic>
      <p:pic>
        <p:nvPicPr>
          <p:cNvPr id="6" name="Immagine 5" descr="Julia Marmi_2x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7256" y="3412800"/>
            <a:ext cx="3715794" cy="326880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534266" y="359095"/>
            <a:ext cx="1217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bg1"/>
                </a:solidFill>
              </a:rPr>
              <a:t>Carbonaria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4904817" y="341572"/>
            <a:ext cx="875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FFFFFF"/>
                </a:solidFill>
              </a:rPr>
              <a:t>Cudicio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890331" y="3424608"/>
            <a:ext cx="1261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FFFF"/>
                </a:solidFill>
              </a:rPr>
              <a:t>Julia marmi</a:t>
            </a:r>
            <a:endParaRPr lang="it-IT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31086"/>
          </a:xfrm>
        </p:spPr>
        <p:txBody>
          <a:bodyPr>
            <a:normAutofit fontScale="90000"/>
          </a:bodyPr>
          <a:lstStyle/>
          <a:p>
            <a:r>
              <a:rPr lang="it-IT" dirty="0" err="1" smtClean="0">
                <a:latin typeface="Times New Roman"/>
                <a:cs typeface="Times New Roman"/>
              </a:rPr>
              <a:t>Materials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received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from</a:t>
            </a:r>
            <a:r>
              <a:rPr lang="it-IT" dirty="0" smtClean="0">
                <a:latin typeface="Times New Roman"/>
                <a:cs typeface="Times New Roman"/>
              </a:rPr>
              <a:t/>
            </a:r>
            <a:br>
              <a:rPr lang="it-IT" dirty="0" smtClean="0">
                <a:latin typeface="Times New Roman"/>
                <a:cs typeface="Times New Roman"/>
              </a:rPr>
            </a:br>
            <a:r>
              <a:rPr lang="it-IT" dirty="0" smtClean="0">
                <a:latin typeface="Times New Roman"/>
                <a:cs typeface="Times New Roman"/>
              </a:rPr>
              <a:t>“Pietra </a:t>
            </a:r>
            <a:r>
              <a:rPr lang="it-IT" dirty="0" err="1" smtClean="0">
                <a:latin typeface="Times New Roman"/>
                <a:cs typeface="Times New Roman"/>
              </a:rPr>
              <a:t>Piasentina</a:t>
            </a:r>
            <a:r>
              <a:rPr lang="it-IT" dirty="0" smtClean="0">
                <a:latin typeface="Times New Roman"/>
                <a:cs typeface="Times New Roman"/>
              </a:rPr>
              <a:t>” </a:t>
            </a:r>
            <a:r>
              <a:rPr lang="it-IT" dirty="0" err="1" smtClean="0">
                <a:latin typeface="Times New Roman"/>
                <a:cs typeface="Times New Roman"/>
              </a:rPr>
              <a:t>Consortium</a:t>
            </a:r>
            <a:r>
              <a:rPr lang="it-IT" dirty="0" smtClean="0">
                <a:latin typeface="Times New Roman"/>
                <a:cs typeface="Times New Roman"/>
              </a:rPr>
              <a:t>: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it-IT" dirty="0" smtClean="0"/>
          </a:p>
          <a:p>
            <a:r>
              <a:rPr lang="it-IT" u="sng" dirty="0" err="1" smtClean="0">
                <a:latin typeface="Times New Roman"/>
                <a:cs typeface="Times New Roman"/>
              </a:rPr>
              <a:t>Carbonaria</a:t>
            </a:r>
            <a:r>
              <a:rPr lang="it-IT" dirty="0" smtClean="0">
                <a:latin typeface="Times New Roman"/>
                <a:cs typeface="Times New Roman"/>
              </a:rPr>
              <a:t>: </a:t>
            </a:r>
            <a:r>
              <a:rPr lang="it-IT" dirty="0" err="1" smtClean="0">
                <a:latin typeface="Times New Roman"/>
                <a:cs typeface="Times New Roman"/>
              </a:rPr>
              <a:t>cubic</a:t>
            </a:r>
            <a:r>
              <a:rPr lang="it-IT" dirty="0" smtClean="0">
                <a:latin typeface="Times New Roman"/>
                <a:cs typeface="Times New Roman"/>
              </a:rPr>
              <a:t> (100x100x100) and </a:t>
            </a:r>
            <a:r>
              <a:rPr lang="it-IT" dirty="0" err="1">
                <a:latin typeface="Times New Roman"/>
                <a:cs typeface="Times New Roman"/>
              </a:rPr>
              <a:t>p</a:t>
            </a:r>
            <a:r>
              <a:rPr lang="it-IT" dirty="0" err="1" smtClean="0">
                <a:latin typeface="Times New Roman"/>
                <a:cs typeface="Times New Roman"/>
              </a:rPr>
              <a:t>arallelepipedal</a:t>
            </a:r>
            <a:r>
              <a:rPr lang="it-IT" dirty="0" smtClean="0">
                <a:latin typeface="Times New Roman"/>
                <a:cs typeface="Times New Roman"/>
              </a:rPr>
              <a:t> (40x40x100) </a:t>
            </a:r>
            <a:r>
              <a:rPr lang="it-IT" dirty="0" err="1" smtClean="0">
                <a:latin typeface="Times New Roman"/>
                <a:cs typeface="Times New Roman"/>
              </a:rPr>
              <a:t>samples</a:t>
            </a:r>
            <a:r>
              <a:rPr lang="it-IT" dirty="0" smtClean="0">
                <a:latin typeface="Times New Roman"/>
                <a:cs typeface="Times New Roman"/>
              </a:rPr>
              <a:t>; </a:t>
            </a:r>
            <a:r>
              <a:rPr lang="it-IT" dirty="0" err="1" smtClean="0">
                <a:latin typeface="Times New Roman"/>
                <a:cs typeface="Times New Roman"/>
              </a:rPr>
              <a:t>slurry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of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waste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wet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powders</a:t>
            </a:r>
            <a:endParaRPr lang="it-IT" dirty="0" smtClean="0">
              <a:latin typeface="Times New Roman"/>
              <a:cs typeface="Times New Roman"/>
            </a:endParaRPr>
          </a:p>
          <a:p>
            <a:endParaRPr lang="it-IT" dirty="0" smtClean="0">
              <a:latin typeface="Times New Roman"/>
              <a:cs typeface="Times New Roman"/>
            </a:endParaRPr>
          </a:p>
          <a:p>
            <a:r>
              <a:rPr lang="it-IT" u="sng" dirty="0" smtClean="0">
                <a:latin typeface="Times New Roman"/>
                <a:cs typeface="Times New Roman"/>
              </a:rPr>
              <a:t>Julia Marmi</a:t>
            </a:r>
            <a:r>
              <a:rPr lang="it-IT" dirty="0" smtClean="0">
                <a:latin typeface="Times New Roman"/>
                <a:cs typeface="Times New Roman"/>
              </a:rPr>
              <a:t>: </a:t>
            </a:r>
            <a:r>
              <a:rPr lang="it-IT" dirty="0" err="1" smtClean="0">
                <a:latin typeface="Times New Roman"/>
                <a:cs typeface="Times New Roman"/>
              </a:rPr>
              <a:t>cubic</a:t>
            </a:r>
            <a:r>
              <a:rPr lang="it-IT" dirty="0" smtClean="0">
                <a:latin typeface="Times New Roman"/>
                <a:cs typeface="Times New Roman"/>
              </a:rPr>
              <a:t> (100x100x100) and </a:t>
            </a:r>
            <a:r>
              <a:rPr lang="it-IT" dirty="0" err="1">
                <a:latin typeface="Times New Roman"/>
                <a:cs typeface="Times New Roman"/>
              </a:rPr>
              <a:t>p</a:t>
            </a:r>
            <a:r>
              <a:rPr lang="it-IT" dirty="0" err="1" smtClean="0">
                <a:latin typeface="Times New Roman"/>
                <a:cs typeface="Times New Roman"/>
              </a:rPr>
              <a:t>arallelepipedal</a:t>
            </a:r>
            <a:r>
              <a:rPr lang="it-IT" dirty="0" smtClean="0">
                <a:latin typeface="Times New Roman"/>
                <a:cs typeface="Times New Roman"/>
              </a:rPr>
              <a:t> (40x40x100) </a:t>
            </a:r>
            <a:r>
              <a:rPr lang="it-IT" dirty="0" err="1" smtClean="0">
                <a:latin typeface="Times New Roman"/>
                <a:cs typeface="Times New Roman"/>
              </a:rPr>
              <a:t>samples</a:t>
            </a:r>
            <a:r>
              <a:rPr lang="it-IT" dirty="0" smtClean="0">
                <a:latin typeface="Times New Roman"/>
                <a:cs typeface="Times New Roman"/>
              </a:rPr>
              <a:t>; </a:t>
            </a:r>
            <a:r>
              <a:rPr lang="it-IT" dirty="0" err="1" smtClean="0">
                <a:latin typeface="Times New Roman"/>
                <a:cs typeface="Times New Roman"/>
              </a:rPr>
              <a:t>slurry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of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waste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wet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powders</a:t>
            </a:r>
            <a:endParaRPr lang="it-IT" dirty="0" smtClean="0">
              <a:latin typeface="Times New Roman"/>
              <a:cs typeface="Times New Roman"/>
            </a:endParaRPr>
          </a:p>
          <a:p>
            <a:endParaRPr lang="it-IT" dirty="0" smtClean="0">
              <a:latin typeface="Times New Roman"/>
              <a:cs typeface="Times New Roman"/>
            </a:endParaRPr>
          </a:p>
          <a:p>
            <a:r>
              <a:rPr lang="it-IT" u="sng" dirty="0" err="1" smtClean="0">
                <a:latin typeface="Times New Roman"/>
                <a:cs typeface="Times New Roman"/>
              </a:rPr>
              <a:t>Cudicio</a:t>
            </a:r>
            <a:r>
              <a:rPr lang="it-IT" dirty="0" smtClean="0">
                <a:latin typeface="Times New Roman"/>
                <a:cs typeface="Times New Roman"/>
              </a:rPr>
              <a:t>: </a:t>
            </a:r>
            <a:r>
              <a:rPr lang="it-IT" dirty="0" err="1" smtClean="0">
                <a:latin typeface="Times New Roman"/>
                <a:cs typeface="Times New Roman"/>
              </a:rPr>
              <a:t>cubic</a:t>
            </a:r>
            <a:r>
              <a:rPr lang="it-IT" dirty="0" smtClean="0">
                <a:latin typeface="Times New Roman"/>
                <a:cs typeface="Times New Roman"/>
              </a:rPr>
              <a:t> (100x100x100) and </a:t>
            </a:r>
            <a:r>
              <a:rPr lang="it-IT" dirty="0" err="1">
                <a:latin typeface="Times New Roman"/>
                <a:cs typeface="Times New Roman"/>
              </a:rPr>
              <a:t>p</a:t>
            </a:r>
            <a:r>
              <a:rPr lang="it-IT" dirty="0" err="1" smtClean="0">
                <a:latin typeface="Times New Roman"/>
                <a:cs typeface="Times New Roman"/>
              </a:rPr>
              <a:t>arallelepipedal</a:t>
            </a:r>
            <a:r>
              <a:rPr lang="it-IT" dirty="0" smtClean="0">
                <a:latin typeface="Times New Roman"/>
                <a:cs typeface="Times New Roman"/>
              </a:rPr>
              <a:t> (40x40x100) </a:t>
            </a:r>
            <a:r>
              <a:rPr lang="it-IT" dirty="0" err="1" smtClean="0">
                <a:latin typeface="Times New Roman"/>
                <a:cs typeface="Times New Roman"/>
              </a:rPr>
              <a:t>samples</a:t>
            </a:r>
            <a:endParaRPr lang="it-IT" dirty="0" smtClean="0">
              <a:latin typeface="Times New Roman"/>
              <a:cs typeface="Times New Roman"/>
            </a:endParaRPr>
          </a:p>
          <a:p>
            <a:pPr algn="ctr"/>
            <a:endParaRPr lang="it-I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latin typeface="Times New Roman"/>
                <a:cs typeface="Times New Roman"/>
              </a:rPr>
              <a:t>I</a:t>
            </a:r>
            <a:r>
              <a:rPr lang="it-IT" dirty="0" err="1" smtClean="0">
                <a:latin typeface="Times New Roman"/>
                <a:cs typeface="Times New Roman"/>
              </a:rPr>
              <a:t>nvestigation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performed</a:t>
            </a:r>
            <a:endParaRPr lang="it-IT" dirty="0">
              <a:latin typeface="Times New Roman"/>
              <a:cs typeface="Times New Roman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>
                <a:latin typeface="Times New Roman"/>
                <a:cs typeface="Times New Roman"/>
              </a:rPr>
              <a:t>Compressive and </a:t>
            </a:r>
            <a:r>
              <a:rPr lang="it-IT" dirty="0" err="1" smtClean="0">
                <a:latin typeface="Times New Roman"/>
                <a:cs typeface="Times New Roman"/>
              </a:rPr>
              <a:t>flexural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strength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tests</a:t>
            </a:r>
            <a:r>
              <a:rPr lang="it-IT" dirty="0" smtClean="0">
                <a:latin typeface="Times New Roman"/>
                <a:cs typeface="Times New Roman"/>
              </a:rPr>
              <a:t>;</a:t>
            </a:r>
          </a:p>
          <a:p>
            <a:r>
              <a:rPr lang="it-IT" dirty="0" smtClean="0">
                <a:latin typeface="Times New Roman"/>
                <a:cs typeface="Times New Roman"/>
              </a:rPr>
              <a:t>Water </a:t>
            </a:r>
            <a:r>
              <a:rPr lang="it-IT" dirty="0" err="1" smtClean="0">
                <a:latin typeface="Times New Roman"/>
                <a:cs typeface="Times New Roman"/>
              </a:rPr>
              <a:t>absorption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measurements</a:t>
            </a:r>
            <a:r>
              <a:rPr lang="it-IT" dirty="0" smtClean="0">
                <a:latin typeface="Times New Roman"/>
                <a:cs typeface="Times New Roman"/>
              </a:rPr>
              <a:t>;</a:t>
            </a:r>
            <a:endParaRPr lang="it-IT" dirty="0">
              <a:latin typeface="Times New Roman"/>
              <a:cs typeface="Times New Roman"/>
            </a:endParaRPr>
          </a:p>
          <a:p>
            <a:r>
              <a:rPr lang="it-IT" dirty="0" err="1" smtClean="0">
                <a:latin typeface="Times New Roman"/>
                <a:cs typeface="Times New Roman"/>
              </a:rPr>
              <a:t>X-Ray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diffraction</a:t>
            </a:r>
            <a:r>
              <a:rPr lang="it-IT" dirty="0" smtClean="0">
                <a:latin typeface="Times New Roman"/>
                <a:cs typeface="Times New Roman"/>
              </a:rPr>
              <a:t>;</a:t>
            </a:r>
          </a:p>
          <a:p>
            <a:r>
              <a:rPr lang="it-IT" dirty="0" err="1" smtClean="0">
                <a:latin typeface="Times New Roman"/>
                <a:cs typeface="Times New Roman"/>
              </a:rPr>
              <a:t>Particles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size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distribution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of</a:t>
            </a:r>
            <a:r>
              <a:rPr lang="it-IT" dirty="0" smtClean="0">
                <a:latin typeface="Times New Roman"/>
                <a:cs typeface="Times New Roman"/>
              </a:rPr>
              <a:t> the </a:t>
            </a:r>
            <a:r>
              <a:rPr lang="it-IT" dirty="0" err="1" smtClean="0">
                <a:latin typeface="Times New Roman"/>
                <a:cs typeface="Times New Roman"/>
              </a:rPr>
              <a:t>powders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derived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from</a:t>
            </a:r>
            <a:r>
              <a:rPr lang="it-IT" dirty="0" smtClean="0">
                <a:latin typeface="Times New Roman"/>
                <a:cs typeface="Times New Roman"/>
              </a:rPr>
              <a:t> the </a:t>
            </a:r>
            <a:r>
              <a:rPr lang="it-IT" dirty="0" err="1" smtClean="0">
                <a:latin typeface="Times New Roman"/>
                <a:cs typeface="Times New Roman"/>
              </a:rPr>
              <a:t>slurries</a:t>
            </a:r>
            <a:r>
              <a:rPr lang="it-IT" dirty="0" smtClean="0">
                <a:latin typeface="Times New Roman"/>
                <a:cs typeface="Times New Roman"/>
              </a:rPr>
              <a:t>;</a:t>
            </a:r>
          </a:p>
          <a:p>
            <a:r>
              <a:rPr lang="it-IT" dirty="0" smtClean="0">
                <a:latin typeface="Times New Roman"/>
                <a:cs typeface="Times New Roman"/>
              </a:rPr>
              <a:t>Water </a:t>
            </a:r>
            <a:r>
              <a:rPr lang="it-IT" dirty="0" err="1" smtClean="0">
                <a:latin typeface="Times New Roman"/>
                <a:cs typeface="Times New Roman"/>
              </a:rPr>
              <a:t>content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of</a:t>
            </a:r>
            <a:r>
              <a:rPr lang="it-IT" dirty="0" smtClean="0">
                <a:latin typeface="Times New Roman"/>
                <a:cs typeface="Times New Roman"/>
              </a:rPr>
              <a:t> the </a:t>
            </a:r>
            <a:r>
              <a:rPr lang="it-IT" dirty="0" err="1" smtClean="0">
                <a:latin typeface="Times New Roman"/>
                <a:cs typeface="Times New Roman"/>
              </a:rPr>
              <a:t>slurries</a:t>
            </a:r>
            <a:r>
              <a:rPr lang="it-IT" dirty="0">
                <a:latin typeface="Times New Roman"/>
                <a:cs typeface="Times New Roman"/>
              </a:rPr>
              <a:t>;</a:t>
            </a:r>
            <a:endParaRPr lang="it-IT" dirty="0" smtClean="0">
              <a:latin typeface="Times New Roman"/>
              <a:cs typeface="Times New Roman"/>
            </a:endParaRPr>
          </a:p>
          <a:p>
            <a:r>
              <a:rPr lang="it-IT" dirty="0" err="1" smtClean="0">
                <a:latin typeface="Times New Roman"/>
                <a:cs typeface="Times New Roman"/>
              </a:rPr>
              <a:t>Optical</a:t>
            </a:r>
            <a:r>
              <a:rPr lang="it-IT" dirty="0" smtClean="0">
                <a:latin typeface="Times New Roman"/>
                <a:cs typeface="Times New Roman"/>
              </a:rPr>
              <a:t> Microscope </a:t>
            </a:r>
            <a:r>
              <a:rPr lang="it-IT" dirty="0" err="1" smtClean="0">
                <a:latin typeface="Times New Roman"/>
                <a:cs typeface="Times New Roman"/>
              </a:rPr>
              <a:t>investigation</a:t>
            </a:r>
            <a:r>
              <a:rPr lang="it-IT" dirty="0" smtClean="0">
                <a:latin typeface="Times New Roman"/>
                <a:cs typeface="Times New Roman"/>
              </a:rPr>
              <a:t>;</a:t>
            </a:r>
          </a:p>
          <a:p>
            <a:r>
              <a:rPr lang="it-IT" dirty="0" smtClean="0">
                <a:latin typeface="Times New Roman"/>
                <a:cs typeface="Times New Roman"/>
              </a:rPr>
              <a:t>SEM </a:t>
            </a:r>
            <a:r>
              <a:rPr lang="it-IT" dirty="0" err="1" smtClean="0">
                <a:latin typeface="Times New Roman"/>
                <a:cs typeface="Times New Roman"/>
              </a:rPr>
              <a:t>investigation</a:t>
            </a:r>
            <a:endParaRPr lang="it-IT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>
                <a:latin typeface="Times New Roman"/>
                <a:cs typeface="Times New Roman"/>
              </a:rPr>
              <a:t>Shape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of</a:t>
            </a:r>
            <a:r>
              <a:rPr lang="it-IT" dirty="0" smtClean="0">
                <a:latin typeface="Times New Roman"/>
                <a:cs typeface="Times New Roman"/>
              </a:rPr>
              <a:t> the </a:t>
            </a:r>
            <a:r>
              <a:rPr lang="it-IT" dirty="0" err="1" smtClean="0">
                <a:latin typeface="Times New Roman"/>
                <a:cs typeface="Times New Roman"/>
              </a:rPr>
              <a:t>slurries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received</a:t>
            </a:r>
            <a:endParaRPr lang="it-IT" dirty="0">
              <a:latin typeface="Times New Roman"/>
              <a:cs typeface="Times New Roman"/>
            </a:endParaRPr>
          </a:p>
        </p:txBody>
      </p:sp>
      <p:pic>
        <p:nvPicPr>
          <p:cNvPr id="5" name="Immagine 4" descr="image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402422" y="1845431"/>
            <a:ext cx="4352544" cy="3264408"/>
          </a:xfrm>
          <a:prstGeom prst="rect">
            <a:avLst/>
          </a:prstGeom>
        </p:spPr>
      </p:pic>
      <p:pic>
        <p:nvPicPr>
          <p:cNvPr id="7" name="Segnaposto contenuto 6" descr="image0.jpeg"/>
          <p:cNvPicPr>
            <a:picLocks noGrp="1" noChangeAspect="1"/>
          </p:cNvPicPr>
          <p:nvPr>
            <p:ph idx="1"/>
          </p:nvPr>
        </p:nvPicPr>
        <p:blipFill>
          <a:blip r:embed="rId3"/>
          <a:srcRect l="-18187" r="-18187"/>
          <a:stretch>
            <a:fillRect/>
          </a:stretch>
        </p:blipFill>
        <p:spPr>
          <a:xfrm rot="5400000">
            <a:off x="-68609" y="1855543"/>
            <a:ext cx="5935738" cy="3264408"/>
          </a:xfrm>
        </p:spPr>
      </p:pic>
      <p:sp>
        <p:nvSpPr>
          <p:cNvPr id="6" name="CasellaDiTesto 5"/>
          <p:cNvSpPr txBox="1"/>
          <p:nvPr/>
        </p:nvSpPr>
        <p:spPr>
          <a:xfrm>
            <a:off x="1267056" y="6086284"/>
            <a:ext cx="6943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Times New Roman"/>
                <a:cs typeface="Times New Roman"/>
              </a:rPr>
              <a:t>Water </a:t>
            </a:r>
            <a:r>
              <a:rPr lang="it-IT" sz="2400" dirty="0" err="1" smtClean="0">
                <a:latin typeface="Times New Roman"/>
                <a:cs typeface="Times New Roman"/>
              </a:rPr>
              <a:t>content</a:t>
            </a:r>
            <a:r>
              <a:rPr lang="it-IT" sz="2400" dirty="0" smtClean="0">
                <a:latin typeface="Times New Roman"/>
                <a:cs typeface="Times New Roman"/>
              </a:rPr>
              <a:t> (%): </a:t>
            </a:r>
            <a:r>
              <a:rPr lang="it-IT" sz="2400" dirty="0" err="1" smtClean="0">
                <a:latin typeface="Times New Roman"/>
                <a:cs typeface="Times New Roman"/>
              </a:rPr>
              <a:t>Carbonaria</a:t>
            </a:r>
            <a:r>
              <a:rPr lang="it-IT" sz="2400" dirty="0" smtClean="0">
                <a:latin typeface="Times New Roman"/>
                <a:cs typeface="Times New Roman"/>
              </a:rPr>
              <a:t> 41; Julia Marmi 26</a:t>
            </a:r>
            <a:endParaRPr lang="it-IT"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85379"/>
            <a:ext cx="8229600" cy="560552"/>
          </a:xfrm>
        </p:spPr>
        <p:txBody>
          <a:bodyPr>
            <a:normAutofit fontScale="90000"/>
          </a:bodyPr>
          <a:lstStyle/>
          <a:p>
            <a:r>
              <a:rPr lang="it-IT" dirty="0" err="1" smtClean="0">
                <a:latin typeface="Times New Roman"/>
                <a:cs typeface="Times New Roman"/>
              </a:rPr>
              <a:t>Results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obtained</a:t>
            </a:r>
            <a:endParaRPr lang="it-IT" dirty="0">
              <a:latin typeface="Times New Roman"/>
              <a:cs typeface="Times New Roman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086070"/>
            <a:ext cx="8229600" cy="504009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it-IT" dirty="0" smtClean="0">
                <a:latin typeface="Times New Roman"/>
                <a:cs typeface="Times New Roman"/>
              </a:rPr>
              <a:t>Compressive </a:t>
            </a:r>
            <a:r>
              <a:rPr lang="it-IT" dirty="0" err="1" smtClean="0">
                <a:latin typeface="Times New Roman"/>
                <a:cs typeface="Times New Roman"/>
              </a:rPr>
              <a:t>strength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tests</a:t>
            </a:r>
            <a:endParaRPr lang="it-IT" dirty="0" smtClean="0">
              <a:latin typeface="Times New Roman"/>
              <a:cs typeface="Times New Roman"/>
            </a:endParaRPr>
          </a:p>
          <a:p>
            <a:pPr algn="ctr">
              <a:buNone/>
            </a:pPr>
            <a:r>
              <a:rPr lang="it-IT" dirty="0" err="1" smtClean="0">
                <a:latin typeface="Times New Roman"/>
                <a:cs typeface="Times New Roman"/>
              </a:rPr>
              <a:t> </a:t>
            </a:r>
            <a:endParaRPr lang="it-IT" dirty="0">
              <a:latin typeface="Times New Roman"/>
              <a:cs typeface="Times New Roman"/>
            </a:endParaRPr>
          </a:p>
          <a:p>
            <a:r>
              <a:rPr lang="it-IT" dirty="0" err="1" smtClean="0">
                <a:latin typeface="Times New Roman"/>
                <a:cs typeface="Times New Roman"/>
              </a:rPr>
              <a:t>Carbonaria</a:t>
            </a:r>
            <a:r>
              <a:rPr lang="it-IT" dirty="0" smtClean="0">
                <a:latin typeface="Times New Roman"/>
                <a:cs typeface="Times New Roman"/>
              </a:rPr>
              <a:t>: </a:t>
            </a:r>
            <a:r>
              <a:rPr lang="it-IT" dirty="0" err="1">
                <a:latin typeface="Times New Roman"/>
                <a:cs typeface="Times New Roman"/>
              </a:rPr>
              <a:t>a</a:t>
            </a:r>
            <a:r>
              <a:rPr lang="it-IT" dirty="0" err="1" smtClean="0">
                <a:latin typeface="Times New Roman"/>
                <a:cs typeface="Times New Roman"/>
              </a:rPr>
              <a:t>verage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value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>
                <a:latin typeface="Times New Roman"/>
                <a:cs typeface="Times New Roman"/>
              </a:rPr>
              <a:t>147 </a:t>
            </a:r>
            <a:r>
              <a:rPr lang="it-IT" dirty="0" err="1" smtClean="0">
                <a:latin typeface="Times New Roman"/>
                <a:cs typeface="Times New Roman"/>
              </a:rPr>
              <a:t>MPa</a:t>
            </a:r>
            <a:endParaRPr lang="it-IT" dirty="0" smtClean="0">
              <a:latin typeface="Times New Roman"/>
              <a:cs typeface="Times New Roman"/>
            </a:endParaRPr>
          </a:p>
          <a:p>
            <a:pPr>
              <a:buNone/>
            </a:pPr>
            <a:endParaRPr lang="it-IT" dirty="0" smtClean="0">
              <a:latin typeface="Times New Roman"/>
              <a:cs typeface="Times New Roman"/>
            </a:endParaRPr>
          </a:p>
          <a:p>
            <a:r>
              <a:rPr lang="it-IT" dirty="0" err="1" smtClean="0">
                <a:latin typeface="Times New Roman"/>
                <a:cs typeface="Times New Roman"/>
              </a:rPr>
              <a:t>Cudicio</a:t>
            </a:r>
            <a:r>
              <a:rPr lang="it-IT" dirty="0" smtClean="0">
                <a:latin typeface="Times New Roman"/>
                <a:cs typeface="Times New Roman"/>
              </a:rPr>
              <a:t>: </a:t>
            </a:r>
            <a:r>
              <a:rPr lang="it-IT" dirty="0" err="1" smtClean="0">
                <a:latin typeface="Times New Roman"/>
                <a:cs typeface="Times New Roman"/>
              </a:rPr>
              <a:t>average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value</a:t>
            </a:r>
            <a:r>
              <a:rPr lang="it-IT" dirty="0" smtClean="0">
                <a:latin typeface="Times New Roman"/>
                <a:cs typeface="Times New Roman"/>
              </a:rPr>
              <a:t> 160 </a:t>
            </a:r>
            <a:r>
              <a:rPr lang="it-IT" dirty="0" err="1" smtClean="0">
                <a:latin typeface="Times New Roman"/>
                <a:cs typeface="Times New Roman"/>
              </a:rPr>
              <a:t>MPa</a:t>
            </a:r>
            <a:endParaRPr lang="it-IT" dirty="0" smtClean="0">
              <a:latin typeface="Times New Roman"/>
              <a:cs typeface="Times New Roman"/>
            </a:endParaRPr>
          </a:p>
          <a:p>
            <a:pPr>
              <a:buNone/>
            </a:pPr>
            <a:endParaRPr lang="it-IT" dirty="0" smtClean="0">
              <a:latin typeface="Times New Roman"/>
              <a:cs typeface="Times New Roman"/>
            </a:endParaRPr>
          </a:p>
          <a:p>
            <a:r>
              <a:rPr lang="it-IT" dirty="0">
                <a:latin typeface="Times New Roman"/>
                <a:cs typeface="Times New Roman"/>
              </a:rPr>
              <a:t>Julia </a:t>
            </a:r>
            <a:r>
              <a:rPr lang="it-IT" dirty="0" smtClean="0">
                <a:latin typeface="Times New Roman"/>
                <a:cs typeface="Times New Roman"/>
              </a:rPr>
              <a:t>Marmi: </a:t>
            </a:r>
            <a:r>
              <a:rPr lang="it-IT" dirty="0" err="1" smtClean="0">
                <a:latin typeface="Times New Roman"/>
                <a:cs typeface="Times New Roman"/>
              </a:rPr>
              <a:t>average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value</a:t>
            </a:r>
            <a:r>
              <a:rPr lang="it-IT" dirty="0" smtClean="0">
                <a:latin typeface="Times New Roman"/>
                <a:cs typeface="Times New Roman"/>
              </a:rPr>
              <a:t> 170 </a:t>
            </a:r>
            <a:r>
              <a:rPr lang="it-IT" dirty="0" err="1" smtClean="0">
                <a:latin typeface="Times New Roman"/>
                <a:cs typeface="Times New Roman"/>
              </a:rPr>
              <a:t>MPa</a:t>
            </a:r>
            <a:endParaRPr lang="it-IT" dirty="0" smtClean="0">
              <a:latin typeface="Times New Roman"/>
              <a:cs typeface="Times New Roman"/>
            </a:endParaRPr>
          </a:p>
          <a:p>
            <a:pPr>
              <a:buNone/>
            </a:pPr>
            <a:endParaRPr lang="it-IT" dirty="0" smtClean="0">
              <a:latin typeface="Times New Roman"/>
              <a:cs typeface="Times New Roman"/>
            </a:endParaRP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85379"/>
            <a:ext cx="8229600" cy="560552"/>
          </a:xfrm>
        </p:spPr>
        <p:txBody>
          <a:bodyPr>
            <a:normAutofit fontScale="90000"/>
          </a:bodyPr>
          <a:lstStyle/>
          <a:p>
            <a:r>
              <a:rPr lang="it-IT" dirty="0" err="1" smtClean="0">
                <a:latin typeface="Times New Roman"/>
                <a:cs typeface="Times New Roman"/>
              </a:rPr>
              <a:t>Results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obtained</a:t>
            </a:r>
            <a:endParaRPr lang="it-IT" dirty="0">
              <a:latin typeface="Times New Roman"/>
              <a:cs typeface="Times New Roman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086070"/>
            <a:ext cx="8229600" cy="504009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it-IT" dirty="0" err="1" smtClean="0">
                <a:latin typeface="Times New Roman"/>
                <a:cs typeface="Times New Roman"/>
              </a:rPr>
              <a:t>Flexural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strength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tests</a:t>
            </a:r>
            <a:r>
              <a:rPr lang="it-IT" dirty="0" smtClean="0">
                <a:latin typeface="Times New Roman"/>
                <a:cs typeface="Times New Roman"/>
              </a:rPr>
              <a:t>:</a:t>
            </a:r>
          </a:p>
          <a:p>
            <a:pPr algn="ctr">
              <a:buNone/>
            </a:pPr>
            <a:r>
              <a:rPr lang="it-IT" dirty="0">
                <a:latin typeface="Times New Roman"/>
                <a:cs typeface="Times New Roman"/>
              </a:rPr>
              <a:t>(</a:t>
            </a:r>
            <a:r>
              <a:rPr lang="it-IT" dirty="0" err="1" smtClean="0">
                <a:latin typeface="Times New Roman"/>
                <a:cs typeface="Times New Roman"/>
              </a:rPr>
              <a:t>Equation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used</a:t>
            </a:r>
            <a:r>
              <a:rPr lang="it-IT" dirty="0" smtClean="0">
                <a:latin typeface="Times New Roman"/>
                <a:cs typeface="Times New Roman"/>
              </a:rPr>
              <a:t>: </a:t>
            </a:r>
            <a:r>
              <a:rPr lang="it-IT" dirty="0" err="1" smtClean="0">
                <a:latin typeface="Symbol" charset="2"/>
                <a:cs typeface="Symbol" charset="2"/>
              </a:rPr>
              <a:t>s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baseline="-25000" dirty="0">
                <a:latin typeface="Times New Roman"/>
                <a:cs typeface="Times New Roman"/>
              </a:rPr>
              <a:t>f</a:t>
            </a:r>
            <a:r>
              <a:rPr lang="it-IT" dirty="0">
                <a:latin typeface="Times New Roman"/>
                <a:cs typeface="Times New Roman"/>
              </a:rPr>
              <a:t>=3/</a:t>
            </a:r>
            <a:r>
              <a:rPr lang="it-IT" dirty="0" err="1">
                <a:latin typeface="Times New Roman"/>
                <a:cs typeface="Times New Roman"/>
              </a:rPr>
              <a:t>2</a:t>
            </a:r>
            <a:r>
              <a:rPr lang="it-IT" dirty="0">
                <a:latin typeface="Times New Roman"/>
                <a:cs typeface="Times New Roman"/>
              </a:rPr>
              <a:t> PL/</a:t>
            </a:r>
            <a:r>
              <a:rPr lang="it-IT" dirty="0" smtClean="0">
                <a:latin typeface="Times New Roman"/>
                <a:cs typeface="Times New Roman"/>
              </a:rPr>
              <a:t>bd</a:t>
            </a:r>
            <a:r>
              <a:rPr lang="it-IT" baseline="30000" dirty="0" smtClean="0">
                <a:latin typeface="Times New Roman"/>
                <a:cs typeface="Times New Roman"/>
              </a:rPr>
              <a:t>2</a:t>
            </a:r>
            <a:r>
              <a:rPr lang="it-IT" dirty="0" smtClean="0">
                <a:latin typeface="Times New Roman"/>
                <a:cs typeface="Times New Roman"/>
              </a:rPr>
              <a:t>)</a:t>
            </a:r>
          </a:p>
          <a:p>
            <a:pPr>
              <a:buNone/>
            </a:pPr>
            <a:endParaRPr lang="it-IT" dirty="0" smtClean="0">
              <a:latin typeface="Times New Roman"/>
              <a:cs typeface="Times New Roman"/>
            </a:endParaRPr>
          </a:p>
          <a:p>
            <a:r>
              <a:rPr lang="it-IT" dirty="0" err="1" smtClean="0">
                <a:latin typeface="Times New Roman"/>
                <a:cs typeface="Times New Roman"/>
              </a:rPr>
              <a:t>Carbonaria</a:t>
            </a:r>
            <a:r>
              <a:rPr lang="it-IT" dirty="0" smtClean="0">
                <a:latin typeface="Times New Roman"/>
                <a:cs typeface="Times New Roman"/>
              </a:rPr>
              <a:t>: </a:t>
            </a:r>
            <a:r>
              <a:rPr lang="it-IT" dirty="0" err="1" smtClean="0">
                <a:latin typeface="Times New Roman"/>
                <a:cs typeface="Times New Roman"/>
              </a:rPr>
              <a:t>average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value</a:t>
            </a:r>
            <a:r>
              <a:rPr lang="it-IT" dirty="0" smtClean="0">
                <a:latin typeface="Times New Roman"/>
                <a:cs typeface="Times New Roman"/>
              </a:rPr>
              <a:t> 26.3 </a:t>
            </a:r>
            <a:r>
              <a:rPr lang="it-IT" dirty="0" err="1" smtClean="0">
                <a:latin typeface="Times New Roman"/>
                <a:cs typeface="Times New Roman"/>
              </a:rPr>
              <a:t>MPa</a:t>
            </a:r>
            <a:endParaRPr lang="it-IT" dirty="0" smtClean="0">
              <a:latin typeface="Times New Roman"/>
              <a:cs typeface="Times New Roman"/>
            </a:endParaRPr>
          </a:p>
          <a:p>
            <a:pPr>
              <a:buNone/>
            </a:pPr>
            <a:endParaRPr lang="it-IT" dirty="0" smtClean="0">
              <a:latin typeface="Times New Roman"/>
              <a:cs typeface="Times New Roman"/>
            </a:endParaRPr>
          </a:p>
          <a:p>
            <a:r>
              <a:rPr lang="it-IT" dirty="0" err="1" smtClean="0">
                <a:latin typeface="Times New Roman"/>
                <a:cs typeface="Times New Roman"/>
              </a:rPr>
              <a:t>Cudicio</a:t>
            </a:r>
            <a:r>
              <a:rPr lang="it-IT" dirty="0" smtClean="0">
                <a:latin typeface="Times New Roman"/>
                <a:cs typeface="Times New Roman"/>
              </a:rPr>
              <a:t>: </a:t>
            </a:r>
            <a:r>
              <a:rPr lang="it-IT" dirty="0" err="1" smtClean="0">
                <a:latin typeface="Times New Roman"/>
                <a:cs typeface="Times New Roman"/>
              </a:rPr>
              <a:t>average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value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>
                <a:latin typeface="Times New Roman"/>
                <a:cs typeface="Times New Roman"/>
              </a:rPr>
              <a:t>25.1 </a:t>
            </a:r>
            <a:r>
              <a:rPr lang="it-IT" dirty="0" err="1" smtClean="0">
                <a:latin typeface="Times New Roman"/>
                <a:cs typeface="Times New Roman"/>
              </a:rPr>
              <a:t>MPa</a:t>
            </a:r>
            <a:endParaRPr lang="it-IT" dirty="0" smtClean="0">
              <a:latin typeface="Times New Roman"/>
              <a:cs typeface="Times New Roman"/>
            </a:endParaRPr>
          </a:p>
          <a:p>
            <a:pPr>
              <a:buNone/>
            </a:pPr>
            <a:endParaRPr lang="it-IT" dirty="0" smtClean="0">
              <a:latin typeface="Times New Roman"/>
              <a:cs typeface="Times New Roman"/>
            </a:endParaRPr>
          </a:p>
          <a:p>
            <a:r>
              <a:rPr lang="it-IT" dirty="0">
                <a:latin typeface="Times New Roman"/>
                <a:cs typeface="Times New Roman"/>
              </a:rPr>
              <a:t>Julia </a:t>
            </a:r>
            <a:r>
              <a:rPr lang="it-IT" dirty="0" smtClean="0">
                <a:latin typeface="Times New Roman"/>
                <a:cs typeface="Times New Roman"/>
              </a:rPr>
              <a:t>Marmi: </a:t>
            </a:r>
            <a:r>
              <a:rPr lang="it-IT" dirty="0" err="1" smtClean="0">
                <a:latin typeface="Times New Roman"/>
                <a:cs typeface="Times New Roman"/>
              </a:rPr>
              <a:t>average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value</a:t>
            </a:r>
            <a:r>
              <a:rPr lang="it-IT" dirty="0" smtClean="0">
                <a:latin typeface="Times New Roman"/>
                <a:cs typeface="Times New Roman"/>
              </a:rPr>
              <a:t> 33.4 </a:t>
            </a:r>
            <a:r>
              <a:rPr lang="it-IT" dirty="0" err="1" smtClean="0">
                <a:latin typeface="Times New Roman"/>
                <a:cs typeface="Times New Roman"/>
              </a:rPr>
              <a:t>MPa</a:t>
            </a:r>
            <a:endParaRPr lang="it-IT" dirty="0" smtClean="0">
              <a:latin typeface="Times New Roman"/>
              <a:cs typeface="Times New Roman"/>
            </a:endParaRPr>
          </a:p>
          <a:p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85379"/>
            <a:ext cx="8229600" cy="560552"/>
          </a:xfrm>
        </p:spPr>
        <p:txBody>
          <a:bodyPr>
            <a:normAutofit fontScale="90000"/>
          </a:bodyPr>
          <a:lstStyle/>
          <a:p>
            <a:r>
              <a:rPr lang="it-IT" dirty="0" err="1" smtClean="0">
                <a:latin typeface="Times New Roman"/>
                <a:cs typeface="Times New Roman"/>
              </a:rPr>
              <a:t>Results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obtained</a:t>
            </a:r>
            <a:endParaRPr lang="it-IT" dirty="0">
              <a:latin typeface="Times New Roman"/>
              <a:cs typeface="Times New Roman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086070"/>
            <a:ext cx="8229600" cy="504009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it-IT" dirty="0" smtClean="0">
              <a:latin typeface="Times New Roman"/>
              <a:cs typeface="Times New Roman"/>
            </a:endParaRPr>
          </a:p>
          <a:p>
            <a:pPr algn="ctr">
              <a:buNone/>
            </a:pPr>
            <a:r>
              <a:rPr lang="it-IT" dirty="0" smtClean="0">
                <a:latin typeface="Times New Roman"/>
                <a:cs typeface="Times New Roman"/>
              </a:rPr>
              <a:t>Water </a:t>
            </a:r>
            <a:r>
              <a:rPr lang="it-IT" dirty="0" err="1" smtClean="0">
                <a:latin typeface="Times New Roman"/>
                <a:cs typeface="Times New Roman"/>
              </a:rPr>
              <a:t>absorption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err="1" smtClean="0">
                <a:latin typeface="Times New Roman"/>
                <a:cs typeface="Times New Roman"/>
              </a:rPr>
              <a:t>measurements</a:t>
            </a:r>
            <a:r>
              <a:rPr lang="it-IT" dirty="0" smtClean="0">
                <a:latin typeface="Times New Roman"/>
                <a:cs typeface="Times New Roman"/>
              </a:rPr>
              <a:t> on the </a:t>
            </a:r>
            <a:r>
              <a:rPr lang="it-IT" dirty="0" err="1" smtClean="0">
                <a:latin typeface="Times New Roman"/>
                <a:cs typeface="Times New Roman"/>
              </a:rPr>
              <a:t>monoliths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smtClean="0">
                <a:latin typeface="Times New Roman"/>
                <a:cs typeface="Times New Roman"/>
              </a:rPr>
              <a:t>(% H2O)</a:t>
            </a:r>
            <a:endParaRPr lang="it-IT" dirty="0" smtClean="0"/>
          </a:p>
          <a:p>
            <a:pPr>
              <a:buNone/>
            </a:pPr>
            <a:endParaRPr lang="it-IT" dirty="0" smtClean="0"/>
          </a:p>
          <a:p>
            <a:r>
              <a:rPr lang="it-IT" dirty="0" err="1" smtClean="0">
                <a:latin typeface="Times New Roman"/>
                <a:cs typeface="Times New Roman"/>
              </a:rPr>
              <a:t>Carbonaria</a:t>
            </a:r>
            <a:r>
              <a:rPr lang="it-IT" dirty="0" smtClean="0">
                <a:latin typeface="Times New Roman"/>
                <a:cs typeface="Times New Roman"/>
              </a:rPr>
              <a:t>: 0.030</a:t>
            </a:r>
          </a:p>
          <a:p>
            <a:endParaRPr lang="it-IT" dirty="0" smtClean="0">
              <a:latin typeface="Times New Roman"/>
              <a:cs typeface="Times New Roman"/>
            </a:endParaRPr>
          </a:p>
          <a:p>
            <a:r>
              <a:rPr lang="it-IT" dirty="0" err="1" smtClean="0">
                <a:latin typeface="Times New Roman"/>
                <a:cs typeface="Times New Roman"/>
              </a:rPr>
              <a:t>Cudicio</a:t>
            </a:r>
            <a:r>
              <a:rPr lang="it-IT" dirty="0" smtClean="0">
                <a:latin typeface="Times New Roman"/>
                <a:cs typeface="Times New Roman"/>
              </a:rPr>
              <a:t>: 0.055</a:t>
            </a:r>
          </a:p>
          <a:p>
            <a:endParaRPr lang="it-IT" dirty="0" smtClean="0">
              <a:latin typeface="Times New Roman"/>
              <a:cs typeface="Times New Roman"/>
            </a:endParaRPr>
          </a:p>
          <a:p>
            <a:r>
              <a:rPr lang="it-IT" dirty="0" smtClean="0">
                <a:latin typeface="Times New Roman"/>
                <a:cs typeface="Times New Roman"/>
              </a:rPr>
              <a:t>Julia marmi: 0.029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8173"/>
          </a:xfrm>
        </p:spPr>
        <p:txBody>
          <a:bodyPr>
            <a:normAutofit/>
          </a:bodyPr>
          <a:lstStyle/>
          <a:p>
            <a:r>
              <a:rPr lang="it-IT" sz="3600" dirty="0" err="1" smtClean="0"/>
              <a:t>X-Ray</a:t>
            </a:r>
            <a:r>
              <a:rPr lang="it-IT" sz="3600" dirty="0" smtClean="0"/>
              <a:t> </a:t>
            </a:r>
            <a:r>
              <a:rPr lang="it-IT" sz="3600" dirty="0" err="1" smtClean="0"/>
              <a:t>diffraction</a:t>
            </a:r>
            <a:r>
              <a:rPr lang="it-IT" sz="3600" dirty="0" smtClean="0"/>
              <a:t> </a:t>
            </a:r>
            <a:r>
              <a:rPr lang="it-IT" sz="3600" dirty="0" err="1" smtClean="0"/>
              <a:t>analysis</a:t>
            </a:r>
            <a:endParaRPr lang="it-IT" sz="3600" dirty="0"/>
          </a:p>
        </p:txBody>
      </p:sp>
      <p:pic>
        <p:nvPicPr>
          <p:cNvPr id="4" name="Segnaposto contenuto 3" descr="confronto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8601" r="-78601"/>
          <a:stretch>
            <a:fillRect/>
          </a:stretch>
        </p:blipFill>
        <p:spPr>
          <a:xfrm>
            <a:off x="-3292071" y="992810"/>
            <a:ext cx="11302077" cy="5865190"/>
          </a:xfrm>
        </p:spPr>
      </p:pic>
      <p:sp>
        <p:nvSpPr>
          <p:cNvPr id="5" name="CasellaDiTesto 4"/>
          <p:cNvSpPr txBox="1"/>
          <p:nvPr/>
        </p:nvSpPr>
        <p:spPr>
          <a:xfrm>
            <a:off x="5062236" y="1395302"/>
            <a:ext cx="34523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>
                <a:latin typeface="Times New Roman"/>
                <a:cs typeface="Times New Roman"/>
              </a:rPr>
              <a:t>Phases</a:t>
            </a:r>
            <a:r>
              <a:rPr lang="it-IT" sz="2400" dirty="0" smtClean="0">
                <a:latin typeface="Times New Roman"/>
                <a:cs typeface="Times New Roman"/>
              </a:rPr>
              <a:t> </a:t>
            </a:r>
            <a:r>
              <a:rPr lang="it-IT" sz="2400" dirty="0" err="1" smtClean="0">
                <a:latin typeface="Times New Roman"/>
                <a:cs typeface="Times New Roman"/>
              </a:rPr>
              <a:t>identified</a:t>
            </a:r>
            <a:r>
              <a:rPr lang="it-IT" sz="2400" dirty="0" smtClean="0">
                <a:latin typeface="Times New Roman"/>
                <a:cs typeface="Times New Roman"/>
              </a:rPr>
              <a:t>:</a:t>
            </a:r>
          </a:p>
          <a:p>
            <a:endParaRPr lang="it-IT" sz="2400" dirty="0" smtClean="0">
              <a:latin typeface="Times New Roman"/>
              <a:cs typeface="Times New Roman"/>
            </a:endParaRPr>
          </a:p>
          <a:p>
            <a:r>
              <a:rPr lang="it-IT" sz="2400" smtClean="0">
                <a:latin typeface="Times New Roman"/>
                <a:cs typeface="Times New Roman"/>
              </a:rPr>
              <a:t>Calcite 97.0 </a:t>
            </a:r>
            <a:r>
              <a:rPr lang="it-IT" sz="2400" dirty="0" smtClean="0">
                <a:latin typeface="Times New Roman"/>
                <a:cs typeface="Times New Roman"/>
              </a:rPr>
              <a:t>%</a:t>
            </a:r>
          </a:p>
          <a:p>
            <a:r>
              <a:rPr lang="it-IT" sz="2400" dirty="0" err="1" smtClean="0">
                <a:latin typeface="Times New Roman"/>
                <a:cs typeface="Times New Roman"/>
              </a:rPr>
              <a:t>Quartz</a:t>
            </a:r>
            <a:r>
              <a:rPr lang="it-IT" sz="2400" dirty="0" smtClean="0">
                <a:latin typeface="Times New Roman"/>
                <a:cs typeface="Times New Roman"/>
              </a:rPr>
              <a:t> 1.2 %</a:t>
            </a:r>
          </a:p>
          <a:p>
            <a:r>
              <a:rPr lang="it-IT" sz="2400" dirty="0" smtClean="0">
                <a:latin typeface="Times New Roman"/>
                <a:cs typeface="Times New Roman"/>
              </a:rPr>
              <a:t>Siderite 1.1 %</a:t>
            </a:r>
            <a:endParaRPr lang="it-IT"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dirty="0" err="1" smtClean="0">
                <a:latin typeface="Times New Roman"/>
                <a:cs typeface="Times New Roman"/>
              </a:rPr>
              <a:t>Particles</a:t>
            </a:r>
            <a:r>
              <a:rPr lang="it-IT" sz="3600" dirty="0" smtClean="0">
                <a:latin typeface="Times New Roman"/>
                <a:cs typeface="Times New Roman"/>
              </a:rPr>
              <a:t> </a:t>
            </a:r>
            <a:r>
              <a:rPr lang="it-IT" sz="3600" dirty="0" err="1" smtClean="0">
                <a:latin typeface="Times New Roman"/>
                <a:cs typeface="Times New Roman"/>
              </a:rPr>
              <a:t>size</a:t>
            </a:r>
            <a:r>
              <a:rPr lang="it-IT" sz="3600" dirty="0" smtClean="0">
                <a:latin typeface="Times New Roman"/>
                <a:cs typeface="Times New Roman"/>
              </a:rPr>
              <a:t> </a:t>
            </a:r>
            <a:r>
              <a:rPr lang="it-IT" sz="3600" dirty="0" err="1" smtClean="0">
                <a:latin typeface="Times New Roman"/>
                <a:cs typeface="Times New Roman"/>
              </a:rPr>
              <a:t>distribution</a:t>
            </a:r>
            <a:r>
              <a:rPr lang="it-IT" sz="3600" dirty="0" smtClean="0">
                <a:latin typeface="Times New Roman"/>
                <a:cs typeface="Times New Roman"/>
              </a:rPr>
              <a:t> </a:t>
            </a:r>
            <a:r>
              <a:rPr lang="it-IT" sz="3600" dirty="0" err="1" smtClean="0">
                <a:latin typeface="Times New Roman"/>
                <a:cs typeface="Times New Roman"/>
              </a:rPr>
              <a:t>of</a:t>
            </a:r>
            <a:r>
              <a:rPr lang="it-IT" sz="3600" dirty="0" smtClean="0">
                <a:latin typeface="Times New Roman"/>
                <a:cs typeface="Times New Roman"/>
              </a:rPr>
              <a:t> the </a:t>
            </a:r>
            <a:r>
              <a:rPr lang="it-IT" sz="3600" dirty="0" err="1" smtClean="0">
                <a:latin typeface="Times New Roman"/>
                <a:cs typeface="Times New Roman"/>
              </a:rPr>
              <a:t>powders</a:t>
            </a:r>
            <a:r>
              <a:rPr lang="it-IT" sz="3600" dirty="0" smtClean="0">
                <a:latin typeface="Times New Roman"/>
                <a:cs typeface="Times New Roman"/>
              </a:rPr>
              <a:t> </a:t>
            </a:r>
            <a:r>
              <a:rPr lang="it-IT" sz="3600" dirty="0" err="1" smtClean="0">
                <a:latin typeface="Times New Roman"/>
                <a:cs typeface="Times New Roman"/>
              </a:rPr>
              <a:t>obtained</a:t>
            </a:r>
            <a:r>
              <a:rPr lang="it-IT" sz="3600" dirty="0" smtClean="0">
                <a:latin typeface="Times New Roman"/>
                <a:cs typeface="Times New Roman"/>
              </a:rPr>
              <a:t> </a:t>
            </a:r>
            <a:r>
              <a:rPr lang="it-IT" sz="3600" dirty="0" err="1" smtClean="0">
                <a:latin typeface="Times New Roman"/>
                <a:cs typeface="Times New Roman"/>
              </a:rPr>
              <a:t>from</a:t>
            </a:r>
            <a:r>
              <a:rPr lang="it-IT" sz="3600" dirty="0" smtClean="0">
                <a:latin typeface="Times New Roman"/>
                <a:cs typeface="Times New Roman"/>
              </a:rPr>
              <a:t> the </a:t>
            </a:r>
            <a:r>
              <a:rPr lang="it-IT" sz="3600" dirty="0" err="1" smtClean="0">
                <a:latin typeface="Times New Roman"/>
                <a:cs typeface="Times New Roman"/>
              </a:rPr>
              <a:t>slurries</a:t>
            </a:r>
            <a:endParaRPr lang="it-IT" sz="3600" dirty="0">
              <a:latin typeface="Times New Roman"/>
              <a:cs typeface="Times New Roman"/>
            </a:endParaRPr>
          </a:p>
        </p:txBody>
      </p:sp>
      <p:pic>
        <p:nvPicPr>
          <p:cNvPr id="4" name="Segnaposto contenuto 3" descr="Cumulativo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4233" r="-14233"/>
          <a:stretch>
            <a:fillRect/>
          </a:stretch>
        </p:blipFill>
        <p:spPr>
          <a:xfrm>
            <a:off x="-383626" y="1417638"/>
            <a:ext cx="9864693" cy="5425200"/>
          </a:xfrm>
        </p:spPr>
      </p:pic>
      <p:sp>
        <p:nvSpPr>
          <p:cNvPr id="5" name="CasellaDiTesto 4"/>
          <p:cNvSpPr txBox="1"/>
          <p:nvPr/>
        </p:nvSpPr>
        <p:spPr>
          <a:xfrm>
            <a:off x="1742966" y="2215931"/>
            <a:ext cx="192188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dirty="0" err="1" smtClean="0"/>
              <a:t>Carbonaria=</a:t>
            </a:r>
            <a:r>
              <a:rPr lang="it-IT" dirty="0" smtClean="0"/>
              <a:t> green</a:t>
            </a:r>
          </a:p>
          <a:p>
            <a:r>
              <a:rPr lang="it-IT" dirty="0" smtClean="0"/>
              <a:t>Julia </a:t>
            </a:r>
            <a:r>
              <a:rPr lang="it-IT" dirty="0" err="1" smtClean="0"/>
              <a:t>marmi=</a:t>
            </a:r>
            <a:r>
              <a:rPr lang="it-IT" dirty="0" smtClean="0"/>
              <a:t> </a:t>
            </a:r>
            <a:r>
              <a:rPr lang="it-IT" dirty="0" err="1" smtClean="0"/>
              <a:t>red</a:t>
            </a:r>
            <a:endParaRPr lang="it-I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274</Words>
  <Application>Microsoft Macintosh PowerPoint</Application>
  <PresentationFormat>Presentazione su schermo (4:3)</PresentationFormat>
  <Paragraphs>68</Paragraphs>
  <Slides>13</Slides>
  <Notes>0</Notes>
  <HiddenSlides>0</HiddenSlides>
  <MMClips>0</MMClips>
  <ScaleCrop>false</ScaleCrop>
  <HeadingPairs>
    <vt:vector size="4" baseType="variant">
      <vt:variant>
        <vt:lpstr>Modello struttura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Tema di Office</vt:lpstr>
      <vt:lpstr>Cleanstone Project</vt:lpstr>
      <vt:lpstr>Materials received from “Pietra Piasentina” Consortium: </vt:lpstr>
      <vt:lpstr>Investigation performed</vt:lpstr>
      <vt:lpstr>Shape of the slurries received</vt:lpstr>
      <vt:lpstr>Results obtained</vt:lpstr>
      <vt:lpstr>Results obtained</vt:lpstr>
      <vt:lpstr>Results obtained</vt:lpstr>
      <vt:lpstr>X-Ray diffraction analysis</vt:lpstr>
      <vt:lpstr>Particles size distribution of the powders obtained from the slurries</vt:lpstr>
      <vt:lpstr>Stereoscopic optical microscope images</vt:lpstr>
      <vt:lpstr>Stereoscopic optical microscope images</vt:lpstr>
      <vt:lpstr>Stereoscopic optical microscope images</vt:lpstr>
      <vt:lpstr>Diapositiva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Cleanstone Project</dc:title>
  <dc:creator>Maschio</dc:creator>
  <cp:lastModifiedBy>Maschio</cp:lastModifiedBy>
  <cp:revision>19</cp:revision>
  <dcterms:created xsi:type="dcterms:W3CDTF">2020-09-29T08:50:25Z</dcterms:created>
  <dcterms:modified xsi:type="dcterms:W3CDTF">2020-09-29T09:00:04Z</dcterms:modified>
</cp:coreProperties>
</file>