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8"/>
  </p:notesMasterIdLst>
  <p:handoutMasterIdLst>
    <p:handoutMasterId r:id="rId19"/>
  </p:handoutMasterIdLst>
  <p:sldIdLst>
    <p:sldId id="299" r:id="rId2"/>
    <p:sldId id="315" r:id="rId3"/>
    <p:sldId id="321" r:id="rId4"/>
    <p:sldId id="323" r:id="rId5"/>
    <p:sldId id="300" r:id="rId6"/>
    <p:sldId id="303" r:id="rId7"/>
    <p:sldId id="304" r:id="rId8"/>
    <p:sldId id="307" r:id="rId9"/>
    <p:sldId id="301" r:id="rId10"/>
    <p:sldId id="308" r:id="rId11"/>
    <p:sldId id="309" r:id="rId12"/>
    <p:sldId id="311" r:id="rId13"/>
    <p:sldId id="313" r:id="rId14"/>
    <p:sldId id="310" r:id="rId15"/>
    <p:sldId id="302" r:id="rId16"/>
    <p:sldId id="314" r:id="rId17"/>
  </p:sldIdLst>
  <p:sldSz cx="9144000" cy="5143500" type="screen16x9"/>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688B4011-290B-AA47-90D4-C1EDC39C07A7}">
          <p14:sldIdLst>
            <p14:sldId id="299"/>
            <p14:sldId id="315"/>
            <p14:sldId id="321"/>
            <p14:sldId id="323"/>
            <p14:sldId id="300"/>
            <p14:sldId id="303"/>
            <p14:sldId id="304"/>
            <p14:sldId id="307"/>
            <p14:sldId id="301"/>
            <p14:sldId id="308"/>
            <p14:sldId id="309"/>
            <p14:sldId id="311"/>
            <p14:sldId id="313"/>
            <p14:sldId id="310"/>
            <p14:sldId id="302"/>
            <p14:sldId id="314"/>
          </p14:sldIdLst>
        </p14:section>
      </p14:sectionLst>
    </p:ext>
    <p:ext uri="{EFAFB233-063F-42B5-8137-9DF3F51BA10A}">
      <p15:sldGuideLst xmlns:p15="http://schemas.microsoft.com/office/powerpoint/2012/main">
        <p15:guide id="1" orient="horz" pos="1620" userDrawn="1">
          <p15:clr>
            <a:srgbClr val="A4A3A4"/>
          </p15:clr>
        </p15:guide>
        <p15:guide id="2" pos="15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drano Maria" initials="MM" lastIdx="22" clrIdx="0">
    <p:extLst>
      <p:ext uri="{19B8F6BF-5375-455C-9EA6-DF929625EA0E}">
        <p15:presenceInfo xmlns:p15="http://schemas.microsoft.com/office/powerpoint/2012/main" userId="S-1-5-21-2142320296-924847462-114579206-569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C11F"/>
    <a:srgbClr val="E6D7C2"/>
    <a:srgbClr val="3AAB47"/>
    <a:srgbClr val="927E70"/>
    <a:srgbClr val="917E70"/>
    <a:srgbClr val="675E50"/>
    <a:srgbClr val="84BF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71"/>
    <p:restoredTop sz="96837" autoAdjust="0"/>
  </p:normalViewPr>
  <p:slideViewPr>
    <p:cSldViewPr snapToObjects="1" showGuides="1">
      <p:cViewPr varScale="1">
        <p:scale>
          <a:sx n="149" d="100"/>
          <a:sy n="149" d="100"/>
        </p:scale>
        <p:origin x="126" y="240"/>
      </p:cViewPr>
      <p:guideLst>
        <p:guide orient="horz" pos="1620"/>
        <p:guide pos="158"/>
      </p:guideLst>
    </p:cSldViewPr>
  </p:slideViewPr>
  <p:outlineViewPr>
    <p:cViewPr>
      <p:scale>
        <a:sx n="33" d="100"/>
        <a:sy n="33" d="100"/>
      </p:scale>
      <p:origin x="0" y="-11296"/>
    </p:cViewPr>
  </p:outlineViewPr>
  <p:notesTextViewPr>
    <p:cViewPr>
      <p:scale>
        <a:sx n="1" d="1"/>
        <a:sy n="1" d="1"/>
      </p:scale>
      <p:origin x="0" y="0"/>
    </p:cViewPr>
  </p:notesTextViewPr>
  <p:sorterViewPr>
    <p:cViewPr>
      <p:scale>
        <a:sx n="85" d="100"/>
        <a:sy n="85" d="100"/>
      </p:scale>
      <p:origin x="0" y="0"/>
    </p:cViewPr>
  </p:sorterViewPr>
  <p:notesViewPr>
    <p:cSldViewPr snapToObjects="1" showGuides="1">
      <p:cViewPr varScale="1">
        <p:scale>
          <a:sx n="130" d="100"/>
          <a:sy n="130" d="100"/>
        </p:scale>
        <p:origin x="4216"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DDC523-5343-4E68-865B-3C93C56FD7FB}" type="doc">
      <dgm:prSet loTypeId="urn:microsoft.com/office/officeart/2005/8/layout/hierarchy3" loCatId="hierarchy" qsTypeId="urn:microsoft.com/office/officeart/2005/8/quickstyle/simple4" qsCatId="simple" csTypeId="urn:microsoft.com/office/officeart/2005/8/colors/accent6_2" csCatId="accent6" phldr="1"/>
      <dgm:spPr/>
      <dgm:t>
        <a:bodyPr/>
        <a:lstStyle/>
        <a:p>
          <a:endParaRPr lang="de-DE"/>
        </a:p>
      </dgm:t>
    </dgm:pt>
    <dgm:pt modelId="{337C2159-F962-4B78-8BB2-0B5E018AA812}">
      <dgm:prSet phldrT="[Text]" custT="1"/>
      <dgm:spPr/>
      <dgm:t>
        <a:bodyPr/>
        <a:lstStyle/>
        <a:p>
          <a:r>
            <a:rPr lang="de-DE" sz="1050" dirty="0"/>
            <a:t>WP3 MS 3.2 Austria</a:t>
          </a:r>
        </a:p>
      </dgm:t>
    </dgm:pt>
    <dgm:pt modelId="{96AFD040-2238-414A-8C44-AEEA066A7A9C}" type="parTrans" cxnId="{DC5F4520-92D3-4081-89C3-FDF7CAFDF25C}">
      <dgm:prSet/>
      <dgm:spPr/>
      <dgm:t>
        <a:bodyPr/>
        <a:lstStyle/>
        <a:p>
          <a:endParaRPr lang="de-DE"/>
        </a:p>
      </dgm:t>
    </dgm:pt>
    <dgm:pt modelId="{B47D8F61-B3D3-49DD-8A58-329B5053DC46}" type="sibTrans" cxnId="{DC5F4520-92D3-4081-89C3-FDF7CAFDF25C}">
      <dgm:prSet/>
      <dgm:spPr/>
      <dgm:t>
        <a:bodyPr/>
        <a:lstStyle/>
        <a:p>
          <a:endParaRPr lang="de-DE"/>
        </a:p>
      </dgm:t>
    </dgm:pt>
    <dgm:pt modelId="{5A6C3A06-DD74-456F-89C5-3441AD5A2DB8}">
      <dgm:prSet phldrT="[Text]"/>
      <dgm:spPr/>
      <dgm:t>
        <a:bodyPr/>
        <a:lstStyle/>
        <a:p>
          <a:r>
            <a:rPr lang="en-US" dirty="0"/>
            <a:t>Legal analysis related to the disposal of stone production waste in Austria (E.C.O.)</a:t>
          </a:r>
          <a:endParaRPr lang="de-DE" dirty="0"/>
        </a:p>
      </dgm:t>
    </dgm:pt>
    <dgm:pt modelId="{4B72C5FD-B141-4F5E-882B-57E99E829CAC}" type="parTrans" cxnId="{393A0C6D-E554-45A8-9A35-C9C87F0EC1F5}">
      <dgm:prSet/>
      <dgm:spPr>
        <a:ln>
          <a:solidFill>
            <a:schemeClr val="bg1"/>
          </a:solidFill>
        </a:ln>
      </dgm:spPr>
      <dgm:t>
        <a:bodyPr/>
        <a:lstStyle/>
        <a:p>
          <a:endParaRPr lang="de-DE"/>
        </a:p>
      </dgm:t>
    </dgm:pt>
    <dgm:pt modelId="{82299877-9CAB-4550-B03B-208BACD19F3E}" type="sibTrans" cxnId="{393A0C6D-E554-45A8-9A35-C9C87F0EC1F5}">
      <dgm:prSet/>
      <dgm:spPr/>
      <dgm:t>
        <a:bodyPr/>
        <a:lstStyle/>
        <a:p>
          <a:endParaRPr lang="de-DE"/>
        </a:p>
      </dgm:t>
    </dgm:pt>
    <dgm:pt modelId="{05DB5B3C-8634-4453-B5B1-6A8BE2DA6D10}">
      <dgm:prSet phldrT="[Text]"/>
      <dgm:spPr>
        <a:solidFill>
          <a:srgbClr val="FFFFFF"/>
        </a:solidFill>
      </dgm:spPr>
      <dgm:t>
        <a:bodyPr/>
        <a:lstStyle/>
        <a:p>
          <a:r>
            <a:rPr lang="en-US" dirty="0"/>
            <a:t>Comparison of legal analysis in connection with the disposal of waste from stone production in Austria and Italy (</a:t>
          </a:r>
          <a:r>
            <a:rPr lang="en-US" dirty="0" err="1"/>
            <a:t>Carinthian</a:t>
          </a:r>
          <a:r>
            <a:rPr lang="en-US" dirty="0"/>
            <a:t> university of applied sciences)</a:t>
          </a:r>
          <a:endParaRPr lang="de-DE" dirty="0"/>
        </a:p>
      </dgm:t>
    </dgm:pt>
    <dgm:pt modelId="{4BE6B5FB-3E16-46A1-9C62-38AA8DBE068D}" type="parTrans" cxnId="{AA203AD3-2C68-49E2-8FA0-144AFD683845}">
      <dgm:prSet/>
      <dgm:spPr>
        <a:ln>
          <a:solidFill>
            <a:schemeClr val="bg1"/>
          </a:solidFill>
        </a:ln>
      </dgm:spPr>
      <dgm:t>
        <a:bodyPr/>
        <a:lstStyle/>
        <a:p>
          <a:endParaRPr lang="de-DE"/>
        </a:p>
      </dgm:t>
    </dgm:pt>
    <dgm:pt modelId="{DA9EAA6E-9528-4659-BFE6-B2C14005161F}" type="sibTrans" cxnId="{AA203AD3-2C68-49E2-8FA0-144AFD683845}">
      <dgm:prSet/>
      <dgm:spPr/>
      <dgm:t>
        <a:bodyPr/>
        <a:lstStyle/>
        <a:p>
          <a:endParaRPr lang="de-DE"/>
        </a:p>
      </dgm:t>
    </dgm:pt>
    <dgm:pt modelId="{FFB13EB5-5D25-4559-9343-4861CC989EBF}">
      <dgm:prSet phldrT="[Text]" custT="1"/>
      <dgm:spPr/>
      <dgm:t>
        <a:bodyPr/>
        <a:lstStyle/>
        <a:p>
          <a:r>
            <a:rPr lang="de-DE" sz="1050" dirty="0"/>
            <a:t>WP3 MS 3.2 </a:t>
          </a:r>
          <a:r>
            <a:rPr lang="de-DE" sz="1050" dirty="0" err="1"/>
            <a:t>Italy</a:t>
          </a:r>
          <a:endParaRPr lang="de-DE" sz="1050" dirty="0"/>
        </a:p>
      </dgm:t>
    </dgm:pt>
    <dgm:pt modelId="{72D0764E-FBFA-44EB-9EF8-3E89D4E3EF67}" type="parTrans" cxnId="{43DE6679-4D2C-4813-9A1D-857F382EE093}">
      <dgm:prSet/>
      <dgm:spPr/>
      <dgm:t>
        <a:bodyPr/>
        <a:lstStyle/>
        <a:p>
          <a:endParaRPr lang="de-DE"/>
        </a:p>
      </dgm:t>
    </dgm:pt>
    <dgm:pt modelId="{E00A2D2E-1347-4E1B-A4EE-EC2765D4DAF2}" type="sibTrans" cxnId="{43DE6679-4D2C-4813-9A1D-857F382EE093}">
      <dgm:prSet/>
      <dgm:spPr/>
      <dgm:t>
        <a:bodyPr/>
        <a:lstStyle/>
        <a:p>
          <a:endParaRPr lang="de-DE"/>
        </a:p>
      </dgm:t>
    </dgm:pt>
    <dgm:pt modelId="{1F507F66-D0E1-41CC-B2CE-1C34F7D64952}">
      <dgm:prSet phldrT="[Text]"/>
      <dgm:spPr/>
      <dgm:t>
        <a:bodyPr/>
        <a:lstStyle/>
        <a:p>
          <a:r>
            <a:rPr lang="de-DE" dirty="0"/>
            <a:t>Legal </a:t>
          </a:r>
          <a:r>
            <a:rPr lang="de-DE" dirty="0" err="1"/>
            <a:t>analysis</a:t>
          </a:r>
          <a:r>
            <a:rPr lang="de-DE" dirty="0"/>
            <a:t> in </a:t>
          </a:r>
          <a:r>
            <a:rPr lang="de-DE" dirty="0" err="1"/>
            <a:t>relation</a:t>
          </a:r>
          <a:r>
            <a:rPr lang="de-DE" dirty="0"/>
            <a:t> </a:t>
          </a:r>
          <a:r>
            <a:rPr lang="de-DE" dirty="0" err="1"/>
            <a:t>to</a:t>
          </a:r>
          <a:r>
            <a:rPr lang="de-DE" dirty="0"/>
            <a:t> </a:t>
          </a:r>
          <a:r>
            <a:rPr lang="de-DE" dirty="0" err="1"/>
            <a:t>disposal</a:t>
          </a:r>
          <a:r>
            <a:rPr lang="de-DE" dirty="0"/>
            <a:t> </a:t>
          </a:r>
          <a:r>
            <a:rPr lang="de-DE" dirty="0" err="1"/>
            <a:t>of</a:t>
          </a:r>
          <a:r>
            <a:rPr lang="de-DE" dirty="0"/>
            <a:t> </a:t>
          </a:r>
          <a:r>
            <a:rPr lang="de-DE" dirty="0" err="1"/>
            <a:t>stone</a:t>
          </a:r>
          <a:r>
            <a:rPr lang="de-DE" dirty="0"/>
            <a:t> </a:t>
          </a:r>
          <a:r>
            <a:rPr lang="de-DE" dirty="0" err="1"/>
            <a:t>production</a:t>
          </a:r>
          <a:r>
            <a:rPr lang="de-DE" dirty="0"/>
            <a:t> </a:t>
          </a:r>
          <a:r>
            <a:rPr lang="de-DE" dirty="0" err="1"/>
            <a:t>waste</a:t>
          </a:r>
          <a:r>
            <a:rPr lang="de-DE" dirty="0"/>
            <a:t> in </a:t>
          </a:r>
          <a:r>
            <a:rPr lang="de-DE" dirty="0" err="1"/>
            <a:t>Italy</a:t>
          </a:r>
          <a:r>
            <a:rPr lang="de-DE" dirty="0"/>
            <a:t>  (</a:t>
          </a:r>
          <a:r>
            <a:rPr lang="de-DE" dirty="0" err="1"/>
            <a:t>Confartigianato</a:t>
          </a:r>
          <a:r>
            <a:rPr lang="de-DE" dirty="0"/>
            <a:t> Vicenza)</a:t>
          </a:r>
        </a:p>
      </dgm:t>
    </dgm:pt>
    <dgm:pt modelId="{4B166CD1-5B86-4F93-8B09-3221600DD171}" type="parTrans" cxnId="{A5DCCA5F-3578-40A8-B775-C83F891E13EF}">
      <dgm:prSet/>
      <dgm:spPr>
        <a:ln>
          <a:solidFill>
            <a:schemeClr val="bg1"/>
          </a:solidFill>
        </a:ln>
      </dgm:spPr>
      <dgm:t>
        <a:bodyPr/>
        <a:lstStyle/>
        <a:p>
          <a:endParaRPr lang="de-DE"/>
        </a:p>
      </dgm:t>
    </dgm:pt>
    <dgm:pt modelId="{DAF585AF-E9E1-43C4-B2BD-23668E6C8625}" type="sibTrans" cxnId="{A5DCCA5F-3578-40A8-B775-C83F891E13EF}">
      <dgm:prSet/>
      <dgm:spPr/>
      <dgm:t>
        <a:bodyPr/>
        <a:lstStyle/>
        <a:p>
          <a:endParaRPr lang="de-DE"/>
        </a:p>
      </dgm:t>
    </dgm:pt>
    <dgm:pt modelId="{D1F29A9F-4534-4251-A10F-1B27532DF0D1}">
      <dgm:prSet phldrT="[Text]"/>
      <dgm:spPr/>
      <dgm:t>
        <a:bodyPr/>
        <a:lstStyle/>
        <a:p>
          <a:r>
            <a:rPr lang="de-DE" dirty="0" err="1"/>
            <a:t>Italy</a:t>
          </a:r>
          <a:r>
            <a:rPr lang="de-DE" dirty="0"/>
            <a:t>: </a:t>
          </a:r>
          <a:r>
            <a:rPr lang="de-DE" dirty="0" err="1"/>
            <a:t>Results</a:t>
          </a:r>
          <a:r>
            <a:rPr lang="de-DE" dirty="0"/>
            <a:t> </a:t>
          </a:r>
          <a:r>
            <a:rPr lang="de-DE" dirty="0" err="1"/>
            <a:t>Questionnaire</a:t>
          </a:r>
          <a:r>
            <a:rPr lang="en-US" dirty="0"/>
            <a:t>(</a:t>
          </a:r>
          <a:r>
            <a:rPr lang="de-DE" dirty="0" err="1"/>
            <a:t>Confartigianato</a:t>
          </a:r>
          <a:r>
            <a:rPr lang="de-DE" dirty="0"/>
            <a:t> Vicenza)</a:t>
          </a:r>
        </a:p>
      </dgm:t>
    </dgm:pt>
    <dgm:pt modelId="{6A647B2F-D640-4156-83A6-D110583DF7B5}" type="parTrans" cxnId="{01A0618C-D240-471B-8445-3B5364924FFB}">
      <dgm:prSet/>
      <dgm:spPr>
        <a:ln>
          <a:solidFill>
            <a:schemeClr val="bg1"/>
          </a:solidFill>
        </a:ln>
      </dgm:spPr>
      <dgm:t>
        <a:bodyPr/>
        <a:lstStyle/>
        <a:p>
          <a:endParaRPr lang="de-DE"/>
        </a:p>
      </dgm:t>
    </dgm:pt>
    <dgm:pt modelId="{C0CAE59B-E9A4-47C7-896F-A29A2274EF6C}" type="sibTrans" cxnId="{01A0618C-D240-471B-8445-3B5364924FFB}">
      <dgm:prSet/>
      <dgm:spPr/>
      <dgm:t>
        <a:bodyPr/>
        <a:lstStyle/>
        <a:p>
          <a:endParaRPr lang="de-DE"/>
        </a:p>
      </dgm:t>
    </dgm:pt>
    <dgm:pt modelId="{C1ABAE86-995C-464B-9A1C-062E285CC082}">
      <dgm:prSet/>
      <dgm:spPr/>
      <dgm:t>
        <a:bodyPr/>
        <a:lstStyle/>
        <a:p>
          <a:r>
            <a:rPr lang="de-DE" dirty="0"/>
            <a:t>Austria: </a:t>
          </a:r>
          <a:r>
            <a:rPr lang="de-DE" dirty="0" err="1"/>
            <a:t>Results</a:t>
          </a:r>
          <a:r>
            <a:rPr lang="de-DE" dirty="0"/>
            <a:t> </a:t>
          </a:r>
          <a:r>
            <a:rPr lang="de-DE" dirty="0" err="1"/>
            <a:t>Questionnaire</a:t>
          </a:r>
          <a:r>
            <a:rPr lang="de-DE" dirty="0"/>
            <a:t> </a:t>
          </a:r>
          <a:r>
            <a:rPr lang="en-US" dirty="0"/>
            <a:t>(</a:t>
          </a:r>
          <a:r>
            <a:rPr lang="en-US" dirty="0" err="1"/>
            <a:t>Carinthian</a:t>
          </a:r>
          <a:r>
            <a:rPr lang="en-US" dirty="0"/>
            <a:t> university of applied sciences)</a:t>
          </a:r>
          <a:endParaRPr lang="de-DE" dirty="0"/>
        </a:p>
      </dgm:t>
    </dgm:pt>
    <dgm:pt modelId="{1AD15413-0692-47A8-8AAC-C8F05D942BB9}" type="parTrans" cxnId="{4053FFA0-294B-49B8-87B5-91D87C4E8FE9}">
      <dgm:prSet/>
      <dgm:spPr>
        <a:ln>
          <a:solidFill>
            <a:schemeClr val="bg1"/>
          </a:solidFill>
        </a:ln>
      </dgm:spPr>
      <dgm:t>
        <a:bodyPr/>
        <a:lstStyle/>
        <a:p>
          <a:endParaRPr lang="de-DE"/>
        </a:p>
      </dgm:t>
    </dgm:pt>
    <dgm:pt modelId="{C86A44B6-32B2-4DB4-819E-8A4449C47535}" type="sibTrans" cxnId="{4053FFA0-294B-49B8-87B5-91D87C4E8FE9}">
      <dgm:prSet/>
      <dgm:spPr/>
      <dgm:t>
        <a:bodyPr/>
        <a:lstStyle/>
        <a:p>
          <a:endParaRPr lang="de-DE"/>
        </a:p>
      </dgm:t>
    </dgm:pt>
    <dgm:pt modelId="{83F5D11B-AD07-450A-92B1-89BB923158E5}">
      <dgm:prSet/>
      <dgm:spPr/>
      <dgm:t>
        <a:bodyPr/>
        <a:lstStyle/>
        <a:p>
          <a:r>
            <a:rPr lang="en-US" dirty="0"/>
            <a:t>Comparison of the</a:t>
          </a:r>
          <a:r>
            <a:rPr lang="de-DE" dirty="0"/>
            <a:t> </a:t>
          </a:r>
          <a:r>
            <a:rPr lang="de-DE" dirty="0" err="1"/>
            <a:t>Results</a:t>
          </a:r>
          <a:r>
            <a:rPr lang="de-DE" dirty="0"/>
            <a:t> </a:t>
          </a:r>
          <a:r>
            <a:rPr lang="de-DE" dirty="0" err="1"/>
            <a:t>from</a:t>
          </a:r>
          <a:r>
            <a:rPr lang="de-DE" dirty="0"/>
            <a:t> </a:t>
          </a:r>
          <a:r>
            <a:rPr lang="de-DE" dirty="0" err="1"/>
            <a:t>the</a:t>
          </a:r>
          <a:r>
            <a:rPr lang="de-DE" dirty="0"/>
            <a:t> </a:t>
          </a:r>
          <a:r>
            <a:rPr lang="de-DE" dirty="0" err="1"/>
            <a:t>Questionnaires</a:t>
          </a:r>
          <a:r>
            <a:rPr lang="de-DE" dirty="0"/>
            <a:t> </a:t>
          </a:r>
          <a:r>
            <a:rPr lang="en-US" dirty="0"/>
            <a:t>(</a:t>
          </a:r>
          <a:r>
            <a:rPr lang="en-US" dirty="0" err="1"/>
            <a:t>Carinthian</a:t>
          </a:r>
          <a:r>
            <a:rPr lang="en-US" dirty="0"/>
            <a:t> university of applied sciences)</a:t>
          </a:r>
          <a:endParaRPr lang="de-DE" dirty="0"/>
        </a:p>
      </dgm:t>
    </dgm:pt>
    <dgm:pt modelId="{BC3F94B1-512D-4D53-BA05-3D06DC1FA441}" type="parTrans" cxnId="{1DB2F4A1-6CAB-4B11-A4BD-738D47558AE0}">
      <dgm:prSet/>
      <dgm:spPr>
        <a:ln>
          <a:noFill/>
        </a:ln>
      </dgm:spPr>
      <dgm:t>
        <a:bodyPr/>
        <a:lstStyle/>
        <a:p>
          <a:endParaRPr lang="de-DE"/>
        </a:p>
      </dgm:t>
    </dgm:pt>
    <dgm:pt modelId="{6897F6B5-F877-4247-B5F4-D04870273663}" type="sibTrans" cxnId="{1DB2F4A1-6CAB-4B11-A4BD-738D47558AE0}">
      <dgm:prSet/>
      <dgm:spPr/>
      <dgm:t>
        <a:bodyPr/>
        <a:lstStyle/>
        <a:p>
          <a:endParaRPr lang="de-DE"/>
        </a:p>
      </dgm:t>
    </dgm:pt>
    <dgm:pt modelId="{EEF54F8F-6EC3-4FC0-9000-2D5BE22227F0}">
      <dgm:prSet/>
      <dgm:spPr/>
      <dgm:t>
        <a:bodyPr/>
        <a:lstStyle/>
        <a:p>
          <a:r>
            <a:rPr lang="en-US" dirty="0"/>
            <a:t>Modification of the applicable legislation in Austria (</a:t>
          </a:r>
          <a:r>
            <a:rPr lang="en-US" dirty="0" err="1"/>
            <a:t>Carinthian</a:t>
          </a:r>
          <a:r>
            <a:rPr lang="en-US" dirty="0"/>
            <a:t> university of applied sciences)</a:t>
          </a:r>
          <a:endParaRPr lang="de-DE" dirty="0"/>
        </a:p>
      </dgm:t>
    </dgm:pt>
    <dgm:pt modelId="{0187C620-F013-4D3B-88C8-D87965DF59F6}" type="parTrans" cxnId="{82DB127F-9741-41E7-BAA9-A25F78E6A969}">
      <dgm:prSet/>
      <dgm:spPr/>
      <dgm:t>
        <a:bodyPr/>
        <a:lstStyle/>
        <a:p>
          <a:endParaRPr lang="de-DE"/>
        </a:p>
      </dgm:t>
    </dgm:pt>
    <dgm:pt modelId="{D9A02EFB-3B04-4E34-AF02-F9DA5AFCA67B}" type="sibTrans" cxnId="{82DB127F-9741-41E7-BAA9-A25F78E6A969}">
      <dgm:prSet/>
      <dgm:spPr/>
      <dgm:t>
        <a:bodyPr/>
        <a:lstStyle/>
        <a:p>
          <a:endParaRPr lang="de-DE"/>
        </a:p>
      </dgm:t>
    </dgm:pt>
    <dgm:pt modelId="{182D47A0-420A-4569-9A07-759485F36794}">
      <dgm:prSet phldrT="[Text]"/>
      <dgm:spPr/>
      <dgm:t>
        <a:bodyPr/>
        <a:lstStyle/>
        <a:p>
          <a:r>
            <a:rPr lang="en-US" dirty="0"/>
            <a:t>Modification of the applicable legislation in Italy (</a:t>
          </a:r>
          <a:r>
            <a:rPr lang="de-DE" dirty="0" err="1"/>
            <a:t>Confartigianato</a:t>
          </a:r>
          <a:r>
            <a:rPr lang="de-DE" dirty="0"/>
            <a:t> Vicenza)</a:t>
          </a:r>
        </a:p>
      </dgm:t>
    </dgm:pt>
    <dgm:pt modelId="{96D0A66B-8BCF-49F6-9BFC-89EC6654916F}" type="parTrans" cxnId="{46D90250-4C27-4D86-BE61-51F70477C7C4}">
      <dgm:prSet/>
      <dgm:spPr>
        <a:ln>
          <a:solidFill>
            <a:schemeClr val="bg1"/>
          </a:solidFill>
        </a:ln>
      </dgm:spPr>
      <dgm:t>
        <a:bodyPr/>
        <a:lstStyle/>
        <a:p>
          <a:endParaRPr lang="de-DE"/>
        </a:p>
      </dgm:t>
    </dgm:pt>
    <dgm:pt modelId="{72C83B58-465E-4445-B763-3193FE6BA693}" type="sibTrans" cxnId="{46D90250-4C27-4D86-BE61-51F70477C7C4}">
      <dgm:prSet/>
      <dgm:spPr/>
      <dgm:t>
        <a:bodyPr/>
        <a:lstStyle/>
        <a:p>
          <a:endParaRPr lang="de-DE"/>
        </a:p>
      </dgm:t>
    </dgm:pt>
    <dgm:pt modelId="{6C0BC96D-A095-45F0-BD46-26ADD6EC026F}">
      <dgm:prSet/>
      <dgm:spPr/>
      <dgm:t>
        <a:bodyPr/>
        <a:lstStyle/>
        <a:p>
          <a:r>
            <a:rPr lang="en-US" dirty="0"/>
            <a:t>Comparison of legal modification in Austria and Italy (</a:t>
          </a:r>
          <a:r>
            <a:rPr lang="en-US" dirty="0" err="1"/>
            <a:t>Carinthian</a:t>
          </a:r>
          <a:r>
            <a:rPr lang="en-US" dirty="0"/>
            <a:t> university of applied sciences)</a:t>
          </a:r>
          <a:endParaRPr lang="de-DE" dirty="0"/>
        </a:p>
      </dgm:t>
    </dgm:pt>
    <dgm:pt modelId="{991E3A7C-C394-4602-87FC-8F379F9AAC57}" type="parTrans" cxnId="{05C9F104-A3C8-49FC-9588-3A4602FF4730}">
      <dgm:prSet/>
      <dgm:spPr>
        <a:ln>
          <a:noFill/>
        </a:ln>
      </dgm:spPr>
      <dgm:t>
        <a:bodyPr/>
        <a:lstStyle/>
        <a:p>
          <a:endParaRPr lang="de-DE"/>
        </a:p>
      </dgm:t>
    </dgm:pt>
    <dgm:pt modelId="{8EADADCC-6464-4425-ABFF-B7DF606A6940}" type="sibTrans" cxnId="{05C9F104-A3C8-49FC-9588-3A4602FF4730}">
      <dgm:prSet/>
      <dgm:spPr/>
      <dgm:t>
        <a:bodyPr/>
        <a:lstStyle/>
        <a:p>
          <a:endParaRPr lang="de-DE"/>
        </a:p>
      </dgm:t>
    </dgm:pt>
    <dgm:pt modelId="{1A5EC36E-44DB-49E9-A569-F571D90DF7D2}" type="pres">
      <dgm:prSet presAssocID="{EFDDC523-5343-4E68-865B-3C93C56FD7FB}" presName="diagram" presStyleCnt="0">
        <dgm:presLayoutVars>
          <dgm:chPref val="1"/>
          <dgm:dir/>
          <dgm:animOne val="branch"/>
          <dgm:animLvl val="lvl"/>
          <dgm:resizeHandles/>
        </dgm:presLayoutVars>
      </dgm:prSet>
      <dgm:spPr/>
      <dgm:t>
        <a:bodyPr/>
        <a:lstStyle/>
        <a:p>
          <a:endParaRPr lang="en-US"/>
        </a:p>
      </dgm:t>
    </dgm:pt>
    <dgm:pt modelId="{24486C09-D6C5-4D94-8693-E4616CC6E0C2}" type="pres">
      <dgm:prSet presAssocID="{337C2159-F962-4B78-8BB2-0B5E018AA812}" presName="root" presStyleCnt="0"/>
      <dgm:spPr/>
    </dgm:pt>
    <dgm:pt modelId="{3B76C237-A1EE-4CE9-BCB4-C8E4BEB9A323}" type="pres">
      <dgm:prSet presAssocID="{337C2159-F962-4B78-8BB2-0B5E018AA812}" presName="rootComposite" presStyleCnt="0"/>
      <dgm:spPr/>
    </dgm:pt>
    <dgm:pt modelId="{846E7B30-DD2E-4D4E-9BE7-ACCA840124CF}" type="pres">
      <dgm:prSet presAssocID="{337C2159-F962-4B78-8BB2-0B5E018AA812}" presName="rootText" presStyleLbl="node1" presStyleIdx="0" presStyleCnt="2"/>
      <dgm:spPr/>
      <dgm:t>
        <a:bodyPr/>
        <a:lstStyle/>
        <a:p>
          <a:endParaRPr lang="en-US"/>
        </a:p>
      </dgm:t>
    </dgm:pt>
    <dgm:pt modelId="{C92E520B-9224-4B4C-B95B-5418ACB8830C}" type="pres">
      <dgm:prSet presAssocID="{337C2159-F962-4B78-8BB2-0B5E018AA812}" presName="rootConnector" presStyleLbl="node1" presStyleIdx="0" presStyleCnt="2"/>
      <dgm:spPr/>
      <dgm:t>
        <a:bodyPr/>
        <a:lstStyle/>
        <a:p>
          <a:endParaRPr lang="en-US"/>
        </a:p>
      </dgm:t>
    </dgm:pt>
    <dgm:pt modelId="{0DACDF27-AFB1-443A-B8B3-34A2CE2788E1}" type="pres">
      <dgm:prSet presAssocID="{337C2159-F962-4B78-8BB2-0B5E018AA812}" presName="childShape" presStyleCnt="0"/>
      <dgm:spPr/>
    </dgm:pt>
    <dgm:pt modelId="{DF820BC4-5319-40A7-AD89-77E5B2E693D8}" type="pres">
      <dgm:prSet presAssocID="{4B72C5FD-B141-4F5E-882B-57E99E829CAC}" presName="Name13" presStyleLbl="parChTrans1D2" presStyleIdx="0" presStyleCnt="9"/>
      <dgm:spPr/>
      <dgm:t>
        <a:bodyPr/>
        <a:lstStyle/>
        <a:p>
          <a:endParaRPr lang="en-US"/>
        </a:p>
      </dgm:t>
    </dgm:pt>
    <dgm:pt modelId="{19CD7509-575D-408D-B9BD-DBA2B68E8865}" type="pres">
      <dgm:prSet presAssocID="{5A6C3A06-DD74-456F-89C5-3441AD5A2DB8}" presName="childText" presStyleLbl="bgAcc1" presStyleIdx="0" presStyleCnt="9" custLinFactNeighborX="-11647" custLinFactNeighborY="-11603">
        <dgm:presLayoutVars>
          <dgm:bulletEnabled val="1"/>
        </dgm:presLayoutVars>
      </dgm:prSet>
      <dgm:spPr/>
      <dgm:t>
        <a:bodyPr/>
        <a:lstStyle/>
        <a:p>
          <a:endParaRPr lang="en-US"/>
        </a:p>
      </dgm:t>
    </dgm:pt>
    <dgm:pt modelId="{2AF9050F-D903-47ED-A6C5-B9CA3284F6F2}" type="pres">
      <dgm:prSet presAssocID="{1AD15413-0692-47A8-8AAC-C8F05D942BB9}" presName="Name13" presStyleLbl="parChTrans1D2" presStyleIdx="1" presStyleCnt="9"/>
      <dgm:spPr/>
      <dgm:t>
        <a:bodyPr/>
        <a:lstStyle/>
        <a:p>
          <a:endParaRPr lang="en-US"/>
        </a:p>
      </dgm:t>
    </dgm:pt>
    <dgm:pt modelId="{02A4B000-4F35-421C-BFAA-1D62C8A352DC}" type="pres">
      <dgm:prSet presAssocID="{C1ABAE86-995C-464B-9A1C-062E285CC082}" presName="childText" presStyleLbl="bgAcc1" presStyleIdx="1" presStyleCnt="9" custLinFactNeighborX="-11647" custLinFactNeighborY="82691">
        <dgm:presLayoutVars>
          <dgm:bulletEnabled val="1"/>
        </dgm:presLayoutVars>
      </dgm:prSet>
      <dgm:spPr/>
      <dgm:t>
        <a:bodyPr/>
        <a:lstStyle/>
        <a:p>
          <a:endParaRPr lang="en-US"/>
        </a:p>
      </dgm:t>
    </dgm:pt>
    <dgm:pt modelId="{3CB9A484-1156-416F-B728-1A71A485EB4C}" type="pres">
      <dgm:prSet presAssocID="{0187C620-F013-4D3B-88C8-D87965DF59F6}" presName="Name13" presStyleLbl="parChTrans1D2" presStyleIdx="2" presStyleCnt="9"/>
      <dgm:spPr/>
      <dgm:t>
        <a:bodyPr/>
        <a:lstStyle/>
        <a:p>
          <a:endParaRPr lang="en-US"/>
        </a:p>
      </dgm:t>
    </dgm:pt>
    <dgm:pt modelId="{4973190A-AA44-4A87-910B-F7CD61A1A684}" type="pres">
      <dgm:prSet presAssocID="{EEF54F8F-6EC3-4FC0-9000-2D5BE22227F0}" presName="childText" presStyleLbl="bgAcc1" presStyleIdx="2" presStyleCnt="9" custLinFactY="78447" custLinFactNeighborX="-10721" custLinFactNeighborY="100000">
        <dgm:presLayoutVars>
          <dgm:bulletEnabled val="1"/>
        </dgm:presLayoutVars>
      </dgm:prSet>
      <dgm:spPr/>
      <dgm:t>
        <a:bodyPr/>
        <a:lstStyle/>
        <a:p>
          <a:endParaRPr lang="en-US"/>
        </a:p>
      </dgm:t>
    </dgm:pt>
    <dgm:pt modelId="{BC4B9BB0-9217-4FC3-B983-0888F94E6B10}" type="pres">
      <dgm:prSet presAssocID="{4BE6B5FB-3E16-46A1-9C62-38AA8DBE068D}" presName="Name13" presStyleLbl="parChTrans1D2" presStyleIdx="3" presStyleCnt="9"/>
      <dgm:spPr/>
      <dgm:t>
        <a:bodyPr/>
        <a:lstStyle/>
        <a:p>
          <a:endParaRPr lang="en-US"/>
        </a:p>
      </dgm:t>
    </dgm:pt>
    <dgm:pt modelId="{EC7EDC97-C60A-4A35-BAED-26B012999154}" type="pres">
      <dgm:prSet presAssocID="{05DB5B3C-8634-4453-B5B1-6A8BE2DA6D10}" presName="childText" presStyleLbl="bgAcc1" presStyleIdx="3" presStyleCnt="9" custScaleX="254631" custScaleY="82656" custLinFactY="-100000" custLinFactNeighborX="-9540" custLinFactNeighborY="-164974">
        <dgm:presLayoutVars>
          <dgm:bulletEnabled val="1"/>
        </dgm:presLayoutVars>
      </dgm:prSet>
      <dgm:spPr/>
      <dgm:t>
        <a:bodyPr/>
        <a:lstStyle/>
        <a:p>
          <a:endParaRPr lang="en-US"/>
        </a:p>
      </dgm:t>
    </dgm:pt>
    <dgm:pt modelId="{B3782D31-9FAC-44FC-AF59-8DC73A3FF32F}" type="pres">
      <dgm:prSet presAssocID="{BC3F94B1-512D-4D53-BA05-3D06DC1FA441}" presName="Name13" presStyleLbl="parChTrans1D2" presStyleIdx="4" presStyleCnt="9"/>
      <dgm:spPr/>
      <dgm:t>
        <a:bodyPr/>
        <a:lstStyle/>
        <a:p>
          <a:endParaRPr lang="en-US"/>
        </a:p>
      </dgm:t>
    </dgm:pt>
    <dgm:pt modelId="{93C2901C-BD84-4F5F-A2C5-D95B04D90B98}" type="pres">
      <dgm:prSet presAssocID="{83F5D11B-AD07-450A-92B1-89BB923158E5}" presName="childText" presStyleLbl="bgAcc1" presStyleIdx="4" presStyleCnt="9" custScaleX="258738" custScaleY="87334" custLinFactY="-55415" custLinFactNeighborX="-9540" custLinFactNeighborY="-100000">
        <dgm:presLayoutVars>
          <dgm:bulletEnabled val="1"/>
        </dgm:presLayoutVars>
      </dgm:prSet>
      <dgm:spPr/>
      <dgm:t>
        <a:bodyPr/>
        <a:lstStyle/>
        <a:p>
          <a:endParaRPr lang="en-US"/>
        </a:p>
      </dgm:t>
    </dgm:pt>
    <dgm:pt modelId="{46623323-E83A-4C2F-9584-3E3B93FEF267}" type="pres">
      <dgm:prSet presAssocID="{991E3A7C-C394-4602-87FC-8F379F9AAC57}" presName="Name13" presStyleLbl="parChTrans1D2" presStyleIdx="5" presStyleCnt="9"/>
      <dgm:spPr/>
      <dgm:t>
        <a:bodyPr/>
        <a:lstStyle/>
        <a:p>
          <a:endParaRPr lang="en-US"/>
        </a:p>
      </dgm:t>
    </dgm:pt>
    <dgm:pt modelId="{793E146D-60CA-4035-9865-698DF56642EE}" type="pres">
      <dgm:prSet presAssocID="{6C0BC96D-A095-45F0-BD46-26ADD6EC026F}" presName="childText" presStyleLbl="bgAcc1" presStyleIdx="5" presStyleCnt="9" custScaleX="258738" custScaleY="87334" custLinFactNeighborX="-13956" custLinFactNeighborY="-48217">
        <dgm:presLayoutVars>
          <dgm:bulletEnabled val="1"/>
        </dgm:presLayoutVars>
      </dgm:prSet>
      <dgm:spPr/>
      <dgm:t>
        <a:bodyPr/>
        <a:lstStyle/>
        <a:p>
          <a:endParaRPr lang="en-US"/>
        </a:p>
      </dgm:t>
    </dgm:pt>
    <dgm:pt modelId="{6B1F86E2-F3EF-455F-ACAD-0CFBB1F1EE9F}" type="pres">
      <dgm:prSet presAssocID="{FFB13EB5-5D25-4559-9343-4861CC989EBF}" presName="root" presStyleCnt="0"/>
      <dgm:spPr/>
    </dgm:pt>
    <dgm:pt modelId="{3AC205A4-AAA3-4187-941A-8585EF21FAB9}" type="pres">
      <dgm:prSet presAssocID="{FFB13EB5-5D25-4559-9343-4861CC989EBF}" presName="rootComposite" presStyleCnt="0"/>
      <dgm:spPr/>
    </dgm:pt>
    <dgm:pt modelId="{E811DCA3-3843-4F5D-9566-47E03226CCAE}" type="pres">
      <dgm:prSet presAssocID="{FFB13EB5-5D25-4559-9343-4861CC989EBF}" presName="rootText" presStyleLbl="node1" presStyleIdx="1" presStyleCnt="2"/>
      <dgm:spPr/>
      <dgm:t>
        <a:bodyPr/>
        <a:lstStyle/>
        <a:p>
          <a:endParaRPr lang="en-US"/>
        </a:p>
      </dgm:t>
    </dgm:pt>
    <dgm:pt modelId="{71F27C0C-6438-4460-9499-AF254CD80B49}" type="pres">
      <dgm:prSet presAssocID="{FFB13EB5-5D25-4559-9343-4861CC989EBF}" presName="rootConnector" presStyleLbl="node1" presStyleIdx="1" presStyleCnt="2"/>
      <dgm:spPr/>
      <dgm:t>
        <a:bodyPr/>
        <a:lstStyle/>
        <a:p>
          <a:endParaRPr lang="en-US"/>
        </a:p>
      </dgm:t>
    </dgm:pt>
    <dgm:pt modelId="{3C889D8D-684A-4F4D-B363-7BA2F4025E49}" type="pres">
      <dgm:prSet presAssocID="{FFB13EB5-5D25-4559-9343-4861CC989EBF}" presName="childShape" presStyleCnt="0"/>
      <dgm:spPr/>
    </dgm:pt>
    <dgm:pt modelId="{056B035B-8DE2-49CF-8144-C375D1C4D2AE}" type="pres">
      <dgm:prSet presAssocID="{4B166CD1-5B86-4F93-8B09-3221600DD171}" presName="Name13" presStyleLbl="parChTrans1D2" presStyleIdx="6" presStyleCnt="9"/>
      <dgm:spPr/>
      <dgm:t>
        <a:bodyPr/>
        <a:lstStyle/>
        <a:p>
          <a:endParaRPr lang="en-US"/>
        </a:p>
      </dgm:t>
    </dgm:pt>
    <dgm:pt modelId="{71E1BB4D-47C7-471B-A4A5-6407481EC51C}" type="pres">
      <dgm:prSet presAssocID="{1F507F66-D0E1-41CC-B2CE-1C34F7D64952}" presName="childText" presStyleLbl="bgAcc1" presStyleIdx="6" presStyleCnt="9" custLinFactNeighborX="-10190" custLinFactNeighborY="-10189">
        <dgm:presLayoutVars>
          <dgm:bulletEnabled val="1"/>
        </dgm:presLayoutVars>
      </dgm:prSet>
      <dgm:spPr/>
      <dgm:t>
        <a:bodyPr/>
        <a:lstStyle/>
        <a:p>
          <a:endParaRPr lang="en-US"/>
        </a:p>
      </dgm:t>
    </dgm:pt>
    <dgm:pt modelId="{FF5C0137-A174-4827-88BB-D95BB12F78D3}" type="pres">
      <dgm:prSet presAssocID="{6A647B2F-D640-4156-83A6-D110583DF7B5}" presName="Name13" presStyleLbl="parChTrans1D2" presStyleIdx="7" presStyleCnt="9"/>
      <dgm:spPr/>
      <dgm:t>
        <a:bodyPr/>
        <a:lstStyle/>
        <a:p>
          <a:endParaRPr lang="en-US"/>
        </a:p>
      </dgm:t>
    </dgm:pt>
    <dgm:pt modelId="{63534526-577F-45BA-86B3-DF280D08D9BD}" type="pres">
      <dgm:prSet presAssocID="{D1F29A9F-4534-4251-A10F-1B27532DF0D1}" presName="childText" presStyleLbl="bgAcc1" presStyleIdx="7" presStyleCnt="9" custLinFactNeighborX="-8243" custLinFactNeighborY="82691">
        <dgm:presLayoutVars>
          <dgm:bulletEnabled val="1"/>
        </dgm:presLayoutVars>
      </dgm:prSet>
      <dgm:spPr/>
      <dgm:t>
        <a:bodyPr/>
        <a:lstStyle/>
        <a:p>
          <a:endParaRPr lang="en-US"/>
        </a:p>
      </dgm:t>
    </dgm:pt>
    <dgm:pt modelId="{5CFC7585-7A42-43C4-9519-8D89AA3C8AC9}" type="pres">
      <dgm:prSet presAssocID="{96D0A66B-8BCF-49F6-9BFC-89EC6654916F}" presName="Name13" presStyleLbl="parChTrans1D2" presStyleIdx="8" presStyleCnt="9"/>
      <dgm:spPr/>
      <dgm:t>
        <a:bodyPr/>
        <a:lstStyle/>
        <a:p>
          <a:endParaRPr lang="en-US"/>
        </a:p>
      </dgm:t>
    </dgm:pt>
    <dgm:pt modelId="{790D445F-EE54-4127-BCDE-6EBE3C04D930}" type="pres">
      <dgm:prSet presAssocID="{182D47A0-420A-4569-9A07-759485F36794}" presName="childText" presStyleLbl="bgAcc1" presStyleIdx="8" presStyleCnt="9" custLinFactY="78447" custLinFactNeighborX="-7140" custLinFactNeighborY="100000">
        <dgm:presLayoutVars>
          <dgm:bulletEnabled val="1"/>
        </dgm:presLayoutVars>
      </dgm:prSet>
      <dgm:spPr/>
      <dgm:t>
        <a:bodyPr/>
        <a:lstStyle/>
        <a:p>
          <a:endParaRPr lang="en-US"/>
        </a:p>
      </dgm:t>
    </dgm:pt>
  </dgm:ptLst>
  <dgm:cxnLst>
    <dgm:cxn modelId="{DC5F4520-92D3-4081-89C3-FDF7CAFDF25C}" srcId="{EFDDC523-5343-4E68-865B-3C93C56FD7FB}" destId="{337C2159-F962-4B78-8BB2-0B5E018AA812}" srcOrd="0" destOrd="0" parTransId="{96AFD040-2238-414A-8C44-AEEA066A7A9C}" sibTransId="{B47D8F61-B3D3-49DD-8A58-329B5053DC46}"/>
    <dgm:cxn modelId="{78E611F6-AB0A-49A1-8C3D-832B28D04E1C}" type="presOf" srcId="{EFDDC523-5343-4E68-865B-3C93C56FD7FB}" destId="{1A5EC36E-44DB-49E9-A569-F571D90DF7D2}" srcOrd="0" destOrd="0" presId="urn:microsoft.com/office/officeart/2005/8/layout/hierarchy3"/>
    <dgm:cxn modelId="{82DB127F-9741-41E7-BAA9-A25F78E6A969}" srcId="{337C2159-F962-4B78-8BB2-0B5E018AA812}" destId="{EEF54F8F-6EC3-4FC0-9000-2D5BE22227F0}" srcOrd="2" destOrd="0" parTransId="{0187C620-F013-4D3B-88C8-D87965DF59F6}" sibTransId="{D9A02EFB-3B04-4E34-AF02-F9DA5AFCA67B}"/>
    <dgm:cxn modelId="{AA203AD3-2C68-49E2-8FA0-144AFD683845}" srcId="{337C2159-F962-4B78-8BB2-0B5E018AA812}" destId="{05DB5B3C-8634-4453-B5B1-6A8BE2DA6D10}" srcOrd="3" destOrd="0" parTransId="{4BE6B5FB-3E16-46A1-9C62-38AA8DBE068D}" sibTransId="{DA9EAA6E-9528-4659-BFE6-B2C14005161F}"/>
    <dgm:cxn modelId="{7EEC446B-6AC0-470F-819B-AD4F0F11E12F}" type="presOf" srcId="{5A6C3A06-DD74-456F-89C5-3441AD5A2DB8}" destId="{19CD7509-575D-408D-B9BD-DBA2B68E8865}" srcOrd="0" destOrd="0" presId="urn:microsoft.com/office/officeart/2005/8/layout/hierarchy3"/>
    <dgm:cxn modelId="{4053FFA0-294B-49B8-87B5-91D87C4E8FE9}" srcId="{337C2159-F962-4B78-8BB2-0B5E018AA812}" destId="{C1ABAE86-995C-464B-9A1C-062E285CC082}" srcOrd="1" destOrd="0" parTransId="{1AD15413-0692-47A8-8AAC-C8F05D942BB9}" sibTransId="{C86A44B6-32B2-4DB4-819E-8A4449C47535}"/>
    <dgm:cxn modelId="{2EB3D125-0956-4B24-8F9C-0A7FD2C7C61F}" type="presOf" srcId="{182D47A0-420A-4569-9A07-759485F36794}" destId="{790D445F-EE54-4127-BCDE-6EBE3C04D930}" srcOrd="0" destOrd="0" presId="urn:microsoft.com/office/officeart/2005/8/layout/hierarchy3"/>
    <dgm:cxn modelId="{658CF614-D1F4-42D8-8C7B-B09F62369789}" type="presOf" srcId="{991E3A7C-C394-4602-87FC-8F379F9AAC57}" destId="{46623323-E83A-4C2F-9584-3E3B93FEF267}" srcOrd="0" destOrd="0" presId="urn:microsoft.com/office/officeart/2005/8/layout/hierarchy3"/>
    <dgm:cxn modelId="{5B314A06-B95B-4314-A3D8-30443A66D6F8}" type="presOf" srcId="{1F507F66-D0E1-41CC-B2CE-1C34F7D64952}" destId="{71E1BB4D-47C7-471B-A4A5-6407481EC51C}" srcOrd="0" destOrd="0" presId="urn:microsoft.com/office/officeart/2005/8/layout/hierarchy3"/>
    <dgm:cxn modelId="{393A0C6D-E554-45A8-9A35-C9C87F0EC1F5}" srcId="{337C2159-F962-4B78-8BB2-0B5E018AA812}" destId="{5A6C3A06-DD74-456F-89C5-3441AD5A2DB8}" srcOrd="0" destOrd="0" parTransId="{4B72C5FD-B141-4F5E-882B-57E99E829CAC}" sibTransId="{82299877-9CAB-4550-B03B-208BACD19F3E}"/>
    <dgm:cxn modelId="{05C9F104-A3C8-49FC-9588-3A4602FF4730}" srcId="{337C2159-F962-4B78-8BB2-0B5E018AA812}" destId="{6C0BC96D-A095-45F0-BD46-26ADD6EC026F}" srcOrd="5" destOrd="0" parTransId="{991E3A7C-C394-4602-87FC-8F379F9AAC57}" sibTransId="{8EADADCC-6464-4425-ABFF-B7DF606A6940}"/>
    <dgm:cxn modelId="{3B090D48-931D-4E38-ABF6-7DE9B6C5EDF6}" type="presOf" srcId="{C1ABAE86-995C-464B-9A1C-062E285CC082}" destId="{02A4B000-4F35-421C-BFAA-1D62C8A352DC}" srcOrd="0" destOrd="0" presId="urn:microsoft.com/office/officeart/2005/8/layout/hierarchy3"/>
    <dgm:cxn modelId="{5C6EBBB8-54C7-4D86-8321-3BA0AB0012B6}" type="presOf" srcId="{6C0BC96D-A095-45F0-BD46-26ADD6EC026F}" destId="{793E146D-60CA-4035-9865-698DF56642EE}" srcOrd="0" destOrd="0" presId="urn:microsoft.com/office/officeart/2005/8/layout/hierarchy3"/>
    <dgm:cxn modelId="{E25D3F3F-F209-41E4-8BFA-74F92A6953B5}" type="presOf" srcId="{BC3F94B1-512D-4D53-BA05-3D06DC1FA441}" destId="{B3782D31-9FAC-44FC-AF59-8DC73A3FF32F}" srcOrd="0" destOrd="0" presId="urn:microsoft.com/office/officeart/2005/8/layout/hierarchy3"/>
    <dgm:cxn modelId="{13234E6E-1E22-4135-AADF-83C590CD4B31}" type="presOf" srcId="{6A647B2F-D640-4156-83A6-D110583DF7B5}" destId="{FF5C0137-A174-4827-88BB-D95BB12F78D3}" srcOrd="0" destOrd="0" presId="urn:microsoft.com/office/officeart/2005/8/layout/hierarchy3"/>
    <dgm:cxn modelId="{C309B277-3492-43C7-8D4D-058D5B5E0F88}" type="presOf" srcId="{337C2159-F962-4B78-8BB2-0B5E018AA812}" destId="{846E7B30-DD2E-4D4E-9BE7-ACCA840124CF}" srcOrd="0" destOrd="0" presId="urn:microsoft.com/office/officeart/2005/8/layout/hierarchy3"/>
    <dgm:cxn modelId="{01A0618C-D240-471B-8445-3B5364924FFB}" srcId="{FFB13EB5-5D25-4559-9343-4861CC989EBF}" destId="{D1F29A9F-4534-4251-A10F-1B27532DF0D1}" srcOrd="1" destOrd="0" parTransId="{6A647B2F-D640-4156-83A6-D110583DF7B5}" sibTransId="{C0CAE59B-E9A4-47C7-896F-A29A2274EF6C}"/>
    <dgm:cxn modelId="{218875D7-5328-4E82-8606-3386F6970F34}" type="presOf" srcId="{96D0A66B-8BCF-49F6-9BFC-89EC6654916F}" destId="{5CFC7585-7A42-43C4-9519-8D89AA3C8AC9}" srcOrd="0" destOrd="0" presId="urn:microsoft.com/office/officeart/2005/8/layout/hierarchy3"/>
    <dgm:cxn modelId="{6EE56D8B-B547-4432-85B1-8287069DD84F}" type="presOf" srcId="{D1F29A9F-4534-4251-A10F-1B27532DF0D1}" destId="{63534526-577F-45BA-86B3-DF280D08D9BD}" srcOrd="0" destOrd="0" presId="urn:microsoft.com/office/officeart/2005/8/layout/hierarchy3"/>
    <dgm:cxn modelId="{43DE6679-4D2C-4813-9A1D-857F382EE093}" srcId="{EFDDC523-5343-4E68-865B-3C93C56FD7FB}" destId="{FFB13EB5-5D25-4559-9343-4861CC989EBF}" srcOrd="1" destOrd="0" parTransId="{72D0764E-FBFA-44EB-9EF8-3E89D4E3EF67}" sibTransId="{E00A2D2E-1347-4E1B-A4EE-EC2765D4DAF2}"/>
    <dgm:cxn modelId="{FAA6FD60-14FC-4918-806C-E8A0FE8CD49C}" type="presOf" srcId="{0187C620-F013-4D3B-88C8-D87965DF59F6}" destId="{3CB9A484-1156-416F-B728-1A71A485EB4C}" srcOrd="0" destOrd="0" presId="urn:microsoft.com/office/officeart/2005/8/layout/hierarchy3"/>
    <dgm:cxn modelId="{3171DC89-06EE-43AC-9045-5FE26777DA8D}" type="presOf" srcId="{FFB13EB5-5D25-4559-9343-4861CC989EBF}" destId="{71F27C0C-6438-4460-9499-AF254CD80B49}" srcOrd="1" destOrd="0" presId="urn:microsoft.com/office/officeart/2005/8/layout/hierarchy3"/>
    <dgm:cxn modelId="{1DB2F4A1-6CAB-4B11-A4BD-738D47558AE0}" srcId="{337C2159-F962-4B78-8BB2-0B5E018AA812}" destId="{83F5D11B-AD07-450A-92B1-89BB923158E5}" srcOrd="4" destOrd="0" parTransId="{BC3F94B1-512D-4D53-BA05-3D06DC1FA441}" sibTransId="{6897F6B5-F877-4247-B5F4-D04870273663}"/>
    <dgm:cxn modelId="{46D90250-4C27-4D86-BE61-51F70477C7C4}" srcId="{FFB13EB5-5D25-4559-9343-4861CC989EBF}" destId="{182D47A0-420A-4569-9A07-759485F36794}" srcOrd="2" destOrd="0" parTransId="{96D0A66B-8BCF-49F6-9BFC-89EC6654916F}" sibTransId="{72C83B58-465E-4445-B763-3193FE6BA693}"/>
    <dgm:cxn modelId="{C92C7483-CCA4-4C5D-B6C8-1B00F4C560DA}" type="presOf" srcId="{05DB5B3C-8634-4453-B5B1-6A8BE2DA6D10}" destId="{EC7EDC97-C60A-4A35-BAED-26B012999154}" srcOrd="0" destOrd="0" presId="urn:microsoft.com/office/officeart/2005/8/layout/hierarchy3"/>
    <dgm:cxn modelId="{FF5CA74C-C4A1-4C23-9FA8-C756918DC2BE}" type="presOf" srcId="{4B72C5FD-B141-4F5E-882B-57E99E829CAC}" destId="{DF820BC4-5319-40A7-AD89-77E5B2E693D8}" srcOrd="0" destOrd="0" presId="urn:microsoft.com/office/officeart/2005/8/layout/hierarchy3"/>
    <dgm:cxn modelId="{DA1921E1-7776-4ACF-8372-794DC7BCC772}" type="presOf" srcId="{337C2159-F962-4B78-8BB2-0B5E018AA812}" destId="{C92E520B-9224-4B4C-B95B-5418ACB8830C}" srcOrd="1" destOrd="0" presId="urn:microsoft.com/office/officeart/2005/8/layout/hierarchy3"/>
    <dgm:cxn modelId="{ACB283EC-D064-47BE-9F75-279BA3F8E939}" type="presOf" srcId="{83F5D11B-AD07-450A-92B1-89BB923158E5}" destId="{93C2901C-BD84-4F5F-A2C5-D95B04D90B98}" srcOrd="0" destOrd="0" presId="urn:microsoft.com/office/officeart/2005/8/layout/hierarchy3"/>
    <dgm:cxn modelId="{9234C3DA-4C92-4B2E-9CAA-E00D3A1275D5}" type="presOf" srcId="{4BE6B5FB-3E16-46A1-9C62-38AA8DBE068D}" destId="{BC4B9BB0-9217-4FC3-B983-0888F94E6B10}" srcOrd="0" destOrd="0" presId="urn:microsoft.com/office/officeart/2005/8/layout/hierarchy3"/>
    <dgm:cxn modelId="{D7238660-BC08-4628-8C84-9BE62E4ABC36}" type="presOf" srcId="{4B166CD1-5B86-4F93-8B09-3221600DD171}" destId="{056B035B-8DE2-49CF-8144-C375D1C4D2AE}" srcOrd="0" destOrd="0" presId="urn:microsoft.com/office/officeart/2005/8/layout/hierarchy3"/>
    <dgm:cxn modelId="{C1AD53CE-5BD7-4F2C-82BF-3506946D1844}" type="presOf" srcId="{FFB13EB5-5D25-4559-9343-4861CC989EBF}" destId="{E811DCA3-3843-4F5D-9566-47E03226CCAE}" srcOrd="0" destOrd="0" presId="urn:microsoft.com/office/officeart/2005/8/layout/hierarchy3"/>
    <dgm:cxn modelId="{A5DCCA5F-3578-40A8-B775-C83F891E13EF}" srcId="{FFB13EB5-5D25-4559-9343-4861CC989EBF}" destId="{1F507F66-D0E1-41CC-B2CE-1C34F7D64952}" srcOrd="0" destOrd="0" parTransId="{4B166CD1-5B86-4F93-8B09-3221600DD171}" sibTransId="{DAF585AF-E9E1-43C4-B2BD-23668E6C8625}"/>
    <dgm:cxn modelId="{477AA979-F3C5-4B59-AD87-F73160B10DF3}" type="presOf" srcId="{1AD15413-0692-47A8-8AAC-C8F05D942BB9}" destId="{2AF9050F-D903-47ED-A6C5-B9CA3284F6F2}" srcOrd="0" destOrd="0" presId="urn:microsoft.com/office/officeart/2005/8/layout/hierarchy3"/>
    <dgm:cxn modelId="{D7D12F3B-7C0F-426C-BAF9-A62743BDA772}" type="presOf" srcId="{EEF54F8F-6EC3-4FC0-9000-2D5BE22227F0}" destId="{4973190A-AA44-4A87-910B-F7CD61A1A684}" srcOrd="0" destOrd="0" presId="urn:microsoft.com/office/officeart/2005/8/layout/hierarchy3"/>
    <dgm:cxn modelId="{06EE11C9-DAAF-45A7-A735-40756B6ACAA3}" type="presParOf" srcId="{1A5EC36E-44DB-49E9-A569-F571D90DF7D2}" destId="{24486C09-D6C5-4D94-8693-E4616CC6E0C2}" srcOrd="0" destOrd="0" presId="urn:microsoft.com/office/officeart/2005/8/layout/hierarchy3"/>
    <dgm:cxn modelId="{3D3EE4DB-17D2-46B6-920F-DB0F5B6D78C8}" type="presParOf" srcId="{24486C09-D6C5-4D94-8693-E4616CC6E0C2}" destId="{3B76C237-A1EE-4CE9-BCB4-C8E4BEB9A323}" srcOrd="0" destOrd="0" presId="urn:microsoft.com/office/officeart/2005/8/layout/hierarchy3"/>
    <dgm:cxn modelId="{6181BB3D-1100-4964-906B-6F2C2FCCC331}" type="presParOf" srcId="{3B76C237-A1EE-4CE9-BCB4-C8E4BEB9A323}" destId="{846E7B30-DD2E-4D4E-9BE7-ACCA840124CF}" srcOrd="0" destOrd="0" presId="urn:microsoft.com/office/officeart/2005/8/layout/hierarchy3"/>
    <dgm:cxn modelId="{5CFBB0B9-853E-467B-9082-5F617B75C4BC}" type="presParOf" srcId="{3B76C237-A1EE-4CE9-BCB4-C8E4BEB9A323}" destId="{C92E520B-9224-4B4C-B95B-5418ACB8830C}" srcOrd="1" destOrd="0" presId="urn:microsoft.com/office/officeart/2005/8/layout/hierarchy3"/>
    <dgm:cxn modelId="{DAF31DEA-E025-4601-BA70-04F3CFAD1E9B}" type="presParOf" srcId="{24486C09-D6C5-4D94-8693-E4616CC6E0C2}" destId="{0DACDF27-AFB1-443A-B8B3-34A2CE2788E1}" srcOrd="1" destOrd="0" presId="urn:microsoft.com/office/officeart/2005/8/layout/hierarchy3"/>
    <dgm:cxn modelId="{09DA3427-3CE3-4EE0-A746-F3211F9C5A42}" type="presParOf" srcId="{0DACDF27-AFB1-443A-B8B3-34A2CE2788E1}" destId="{DF820BC4-5319-40A7-AD89-77E5B2E693D8}" srcOrd="0" destOrd="0" presId="urn:microsoft.com/office/officeart/2005/8/layout/hierarchy3"/>
    <dgm:cxn modelId="{50525CFF-5E3B-436F-BCB6-2D077469708D}" type="presParOf" srcId="{0DACDF27-AFB1-443A-B8B3-34A2CE2788E1}" destId="{19CD7509-575D-408D-B9BD-DBA2B68E8865}" srcOrd="1" destOrd="0" presId="urn:microsoft.com/office/officeart/2005/8/layout/hierarchy3"/>
    <dgm:cxn modelId="{39A098D3-5593-469E-B471-06C35A05E695}" type="presParOf" srcId="{0DACDF27-AFB1-443A-B8B3-34A2CE2788E1}" destId="{2AF9050F-D903-47ED-A6C5-B9CA3284F6F2}" srcOrd="2" destOrd="0" presId="urn:microsoft.com/office/officeart/2005/8/layout/hierarchy3"/>
    <dgm:cxn modelId="{83D2733B-E044-4951-899F-5BB58F3EA4BD}" type="presParOf" srcId="{0DACDF27-AFB1-443A-B8B3-34A2CE2788E1}" destId="{02A4B000-4F35-421C-BFAA-1D62C8A352DC}" srcOrd="3" destOrd="0" presId="urn:microsoft.com/office/officeart/2005/8/layout/hierarchy3"/>
    <dgm:cxn modelId="{27AC2A6A-B741-4D8C-ABB6-7BD340FD19FF}" type="presParOf" srcId="{0DACDF27-AFB1-443A-B8B3-34A2CE2788E1}" destId="{3CB9A484-1156-416F-B728-1A71A485EB4C}" srcOrd="4" destOrd="0" presId="urn:microsoft.com/office/officeart/2005/8/layout/hierarchy3"/>
    <dgm:cxn modelId="{666E8584-F666-44D3-B9AA-9E0EF69D9D85}" type="presParOf" srcId="{0DACDF27-AFB1-443A-B8B3-34A2CE2788E1}" destId="{4973190A-AA44-4A87-910B-F7CD61A1A684}" srcOrd="5" destOrd="0" presId="urn:microsoft.com/office/officeart/2005/8/layout/hierarchy3"/>
    <dgm:cxn modelId="{2BC72B21-8755-4230-867D-E1BFE12FB094}" type="presParOf" srcId="{0DACDF27-AFB1-443A-B8B3-34A2CE2788E1}" destId="{BC4B9BB0-9217-4FC3-B983-0888F94E6B10}" srcOrd="6" destOrd="0" presId="urn:microsoft.com/office/officeart/2005/8/layout/hierarchy3"/>
    <dgm:cxn modelId="{B6E3715C-1021-4045-9B6B-B7BF33732AE9}" type="presParOf" srcId="{0DACDF27-AFB1-443A-B8B3-34A2CE2788E1}" destId="{EC7EDC97-C60A-4A35-BAED-26B012999154}" srcOrd="7" destOrd="0" presId="urn:microsoft.com/office/officeart/2005/8/layout/hierarchy3"/>
    <dgm:cxn modelId="{E7103CD0-3645-4CAD-B358-C77F15F0C33B}" type="presParOf" srcId="{0DACDF27-AFB1-443A-B8B3-34A2CE2788E1}" destId="{B3782D31-9FAC-44FC-AF59-8DC73A3FF32F}" srcOrd="8" destOrd="0" presId="urn:microsoft.com/office/officeart/2005/8/layout/hierarchy3"/>
    <dgm:cxn modelId="{5A135604-4D66-4FAC-850C-867EF0C9CF40}" type="presParOf" srcId="{0DACDF27-AFB1-443A-B8B3-34A2CE2788E1}" destId="{93C2901C-BD84-4F5F-A2C5-D95B04D90B98}" srcOrd="9" destOrd="0" presId="urn:microsoft.com/office/officeart/2005/8/layout/hierarchy3"/>
    <dgm:cxn modelId="{102B7B58-06BA-4FA4-A883-1C90E763AA0B}" type="presParOf" srcId="{0DACDF27-AFB1-443A-B8B3-34A2CE2788E1}" destId="{46623323-E83A-4C2F-9584-3E3B93FEF267}" srcOrd="10" destOrd="0" presId="urn:microsoft.com/office/officeart/2005/8/layout/hierarchy3"/>
    <dgm:cxn modelId="{1C6D9FE0-2C1A-4A69-BFA4-3AE73F26F46A}" type="presParOf" srcId="{0DACDF27-AFB1-443A-B8B3-34A2CE2788E1}" destId="{793E146D-60CA-4035-9865-698DF56642EE}" srcOrd="11" destOrd="0" presId="urn:microsoft.com/office/officeart/2005/8/layout/hierarchy3"/>
    <dgm:cxn modelId="{6A289E41-E3A7-40DE-AEE5-1DD75C8A14A8}" type="presParOf" srcId="{1A5EC36E-44DB-49E9-A569-F571D90DF7D2}" destId="{6B1F86E2-F3EF-455F-ACAD-0CFBB1F1EE9F}" srcOrd="1" destOrd="0" presId="urn:microsoft.com/office/officeart/2005/8/layout/hierarchy3"/>
    <dgm:cxn modelId="{DF2FCCBA-19CB-43E2-B9D3-547478095CF8}" type="presParOf" srcId="{6B1F86E2-F3EF-455F-ACAD-0CFBB1F1EE9F}" destId="{3AC205A4-AAA3-4187-941A-8585EF21FAB9}" srcOrd="0" destOrd="0" presId="urn:microsoft.com/office/officeart/2005/8/layout/hierarchy3"/>
    <dgm:cxn modelId="{5AA2A910-7C30-4130-993E-92EBC9E4DF03}" type="presParOf" srcId="{3AC205A4-AAA3-4187-941A-8585EF21FAB9}" destId="{E811DCA3-3843-4F5D-9566-47E03226CCAE}" srcOrd="0" destOrd="0" presId="urn:microsoft.com/office/officeart/2005/8/layout/hierarchy3"/>
    <dgm:cxn modelId="{322742A4-4A03-48C1-ABC7-45F3FD3F3058}" type="presParOf" srcId="{3AC205A4-AAA3-4187-941A-8585EF21FAB9}" destId="{71F27C0C-6438-4460-9499-AF254CD80B49}" srcOrd="1" destOrd="0" presId="urn:microsoft.com/office/officeart/2005/8/layout/hierarchy3"/>
    <dgm:cxn modelId="{52104690-8583-4D24-A715-8802F9193608}" type="presParOf" srcId="{6B1F86E2-F3EF-455F-ACAD-0CFBB1F1EE9F}" destId="{3C889D8D-684A-4F4D-B363-7BA2F4025E49}" srcOrd="1" destOrd="0" presId="urn:microsoft.com/office/officeart/2005/8/layout/hierarchy3"/>
    <dgm:cxn modelId="{475D6FDD-F1BD-4AB5-B97A-DAE5A6046555}" type="presParOf" srcId="{3C889D8D-684A-4F4D-B363-7BA2F4025E49}" destId="{056B035B-8DE2-49CF-8144-C375D1C4D2AE}" srcOrd="0" destOrd="0" presId="urn:microsoft.com/office/officeart/2005/8/layout/hierarchy3"/>
    <dgm:cxn modelId="{B7F53B04-DFB1-4403-81F5-E11818D942E1}" type="presParOf" srcId="{3C889D8D-684A-4F4D-B363-7BA2F4025E49}" destId="{71E1BB4D-47C7-471B-A4A5-6407481EC51C}" srcOrd="1" destOrd="0" presId="urn:microsoft.com/office/officeart/2005/8/layout/hierarchy3"/>
    <dgm:cxn modelId="{947AAA8C-C34D-439A-9716-BB8A24BA8074}" type="presParOf" srcId="{3C889D8D-684A-4F4D-B363-7BA2F4025E49}" destId="{FF5C0137-A174-4827-88BB-D95BB12F78D3}" srcOrd="2" destOrd="0" presId="urn:microsoft.com/office/officeart/2005/8/layout/hierarchy3"/>
    <dgm:cxn modelId="{43622E25-D380-44AB-AE02-C7B31FE00B20}" type="presParOf" srcId="{3C889D8D-684A-4F4D-B363-7BA2F4025E49}" destId="{63534526-577F-45BA-86B3-DF280D08D9BD}" srcOrd="3" destOrd="0" presId="urn:microsoft.com/office/officeart/2005/8/layout/hierarchy3"/>
    <dgm:cxn modelId="{6C03B02B-44B3-42F0-B365-BB45F41D3C88}" type="presParOf" srcId="{3C889D8D-684A-4F4D-B363-7BA2F4025E49}" destId="{5CFC7585-7A42-43C4-9519-8D89AA3C8AC9}" srcOrd="4" destOrd="0" presId="urn:microsoft.com/office/officeart/2005/8/layout/hierarchy3"/>
    <dgm:cxn modelId="{CBC3532F-22E1-4BA8-834F-54E594795AC8}" type="presParOf" srcId="{3C889D8D-684A-4F4D-B363-7BA2F4025E49}" destId="{790D445F-EE54-4127-BCDE-6EBE3C04D930}" srcOrd="5" destOrd="0" presId="urn:microsoft.com/office/officeart/2005/8/layout/hierarchy3"/>
  </dgm:cxnLst>
  <dgm:bg>
    <a:solidFill>
      <a:srgbClr val="000000">
        <a:alpha val="0"/>
      </a:srgbClr>
    </a:solid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6E7B30-DD2E-4D4E-9BE7-ACCA840124CF}">
      <dsp:nvSpPr>
        <dsp:cNvPr id="0" name=""/>
        <dsp:cNvSpPr/>
      </dsp:nvSpPr>
      <dsp:spPr>
        <a:xfrm>
          <a:off x="3441928" y="1787"/>
          <a:ext cx="837532" cy="418766"/>
        </a:xfrm>
        <a:prstGeom prst="roundRect">
          <a:avLst>
            <a:gd name="adj" fmla="val 10000"/>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66725">
            <a:lnSpc>
              <a:spcPct val="90000"/>
            </a:lnSpc>
            <a:spcBef>
              <a:spcPct val="0"/>
            </a:spcBef>
            <a:spcAft>
              <a:spcPct val="35000"/>
            </a:spcAft>
          </a:pPr>
          <a:r>
            <a:rPr lang="de-DE" sz="1050" kern="1200" dirty="0"/>
            <a:t>WP3 MS 3.2 Austria</a:t>
          </a:r>
        </a:p>
      </dsp:txBody>
      <dsp:txXfrm>
        <a:off x="3454193" y="14052"/>
        <a:ext cx="813002" cy="394236"/>
      </dsp:txXfrm>
    </dsp:sp>
    <dsp:sp modelId="{DF820BC4-5319-40A7-AD89-77E5B2E693D8}">
      <dsp:nvSpPr>
        <dsp:cNvPr id="0" name=""/>
        <dsp:cNvSpPr/>
      </dsp:nvSpPr>
      <dsp:spPr>
        <a:xfrm>
          <a:off x="3479962" y="420554"/>
          <a:ext cx="91440" cy="265485"/>
        </a:xfrm>
        <a:custGeom>
          <a:avLst/>
          <a:gdLst/>
          <a:ahLst/>
          <a:cxnLst/>
          <a:rect l="0" t="0" r="0" b="0"/>
          <a:pathLst>
            <a:path>
              <a:moveTo>
                <a:pt x="45720" y="0"/>
              </a:moveTo>
              <a:lnTo>
                <a:pt x="45720" y="265485"/>
              </a:lnTo>
              <a:lnTo>
                <a:pt x="51435" y="265485"/>
              </a:lnTo>
            </a:path>
          </a:pathLst>
        </a:custGeom>
        <a:noFill/>
        <a:ln w="6350" cap="flat" cmpd="sng" algn="ctr">
          <a:solidFill>
            <a:schemeClr val="bg1"/>
          </a:solidFill>
          <a:prstDash val="solid"/>
          <a:miter lim="800000"/>
        </a:ln>
        <a:effectLst/>
      </dsp:spPr>
      <dsp:style>
        <a:lnRef idx="1">
          <a:scrgbClr r="0" g="0" b="0"/>
        </a:lnRef>
        <a:fillRef idx="0">
          <a:scrgbClr r="0" g="0" b="0"/>
        </a:fillRef>
        <a:effectRef idx="0">
          <a:scrgbClr r="0" g="0" b="0"/>
        </a:effectRef>
        <a:fontRef idx="minor"/>
      </dsp:style>
    </dsp:sp>
    <dsp:sp modelId="{19CD7509-575D-408D-B9BD-DBA2B68E8865}">
      <dsp:nvSpPr>
        <dsp:cNvPr id="0" name=""/>
        <dsp:cNvSpPr/>
      </dsp:nvSpPr>
      <dsp:spPr>
        <a:xfrm>
          <a:off x="3531397" y="476656"/>
          <a:ext cx="670026" cy="418766"/>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525" tIns="6350" rIns="9525" bIns="6350" numCol="1" spcCol="1270" anchor="ctr" anchorCtr="0">
          <a:noAutofit/>
        </a:bodyPr>
        <a:lstStyle/>
        <a:p>
          <a:pPr lvl="0" algn="ctr" defTabSz="222250">
            <a:lnSpc>
              <a:spcPct val="90000"/>
            </a:lnSpc>
            <a:spcBef>
              <a:spcPct val="0"/>
            </a:spcBef>
            <a:spcAft>
              <a:spcPct val="35000"/>
            </a:spcAft>
          </a:pPr>
          <a:r>
            <a:rPr lang="en-US" sz="500" kern="1200" dirty="0"/>
            <a:t>Legal analysis related to the disposal of stone production waste in Austria (E.C.O.)</a:t>
          </a:r>
          <a:endParaRPr lang="de-DE" sz="500" kern="1200" dirty="0"/>
        </a:p>
      </dsp:txBody>
      <dsp:txXfrm>
        <a:off x="3543662" y="488921"/>
        <a:ext cx="645496" cy="394236"/>
      </dsp:txXfrm>
    </dsp:sp>
    <dsp:sp modelId="{2AF9050F-D903-47ED-A6C5-B9CA3284F6F2}">
      <dsp:nvSpPr>
        <dsp:cNvPr id="0" name=""/>
        <dsp:cNvSpPr/>
      </dsp:nvSpPr>
      <dsp:spPr>
        <a:xfrm>
          <a:off x="3479962" y="420554"/>
          <a:ext cx="91440" cy="1183814"/>
        </a:xfrm>
        <a:custGeom>
          <a:avLst/>
          <a:gdLst/>
          <a:ahLst/>
          <a:cxnLst/>
          <a:rect l="0" t="0" r="0" b="0"/>
          <a:pathLst>
            <a:path>
              <a:moveTo>
                <a:pt x="45720" y="0"/>
              </a:moveTo>
              <a:lnTo>
                <a:pt x="45720" y="1183814"/>
              </a:lnTo>
              <a:lnTo>
                <a:pt x="51435" y="1183814"/>
              </a:lnTo>
            </a:path>
          </a:pathLst>
        </a:custGeom>
        <a:noFill/>
        <a:ln w="6350" cap="flat" cmpd="sng" algn="ctr">
          <a:solidFill>
            <a:schemeClr val="bg1"/>
          </a:solidFill>
          <a:prstDash val="solid"/>
          <a:miter lim="800000"/>
        </a:ln>
        <a:effectLst/>
      </dsp:spPr>
      <dsp:style>
        <a:lnRef idx="1">
          <a:scrgbClr r="0" g="0" b="0"/>
        </a:lnRef>
        <a:fillRef idx="0">
          <a:scrgbClr r="0" g="0" b="0"/>
        </a:fillRef>
        <a:effectRef idx="0">
          <a:scrgbClr r="0" g="0" b="0"/>
        </a:effectRef>
        <a:fontRef idx="minor"/>
      </dsp:style>
    </dsp:sp>
    <dsp:sp modelId="{02A4B000-4F35-421C-BFAA-1D62C8A352DC}">
      <dsp:nvSpPr>
        <dsp:cNvPr id="0" name=""/>
        <dsp:cNvSpPr/>
      </dsp:nvSpPr>
      <dsp:spPr>
        <a:xfrm>
          <a:off x="3531397" y="1394985"/>
          <a:ext cx="670026" cy="418766"/>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525" tIns="6350" rIns="9525" bIns="6350" numCol="1" spcCol="1270" anchor="ctr" anchorCtr="0">
          <a:noAutofit/>
        </a:bodyPr>
        <a:lstStyle/>
        <a:p>
          <a:pPr lvl="0" algn="ctr" defTabSz="222250">
            <a:lnSpc>
              <a:spcPct val="90000"/>
            </a:lnSpc>
            <a:spcBef>
              <a:spcPct val="0"/>
            </a:spcBef>
            <a:spcAft>
              <a:spcPct val="35000"/>
            </a:spcAft>
          </a:pPr>
          <a:r>
            <a:rPr lang="de-DE" sz="500" kern="1200" dirty="0"/>
            <a:t>Austria: </a:t>
          </a:r>
          <a:r>
            <a:rPr lang="de-DE" sz="500" kern="1200" dirty="0" err="1"/>
            <a:t>Results</a:t>
          </a:r>
          <a:r>
            <a:rPr lang="de-DE" sz="500" kern="1200" dirty="0"/>
            <a:t> </a:t>
          </a:r>
          <a:r>
            <a:rPr lang="de-DE" sz="500" kern="1200" dirty="0" err="1"/>
            <a:t>Questionnaire</a:t>
          </a:r>
          <a:r>
            <a:rPr lang="de-DE" sz="500" kern="1200" dirty="0"/>
            <a:t> </a:t>
          </a:r>
          <a:r>
            <a:rPr lang="en-US" sz="500" kern="1200" dirty="0"/>
            <a:t>(</a:t>
          </a:r>
          <a:r>
            <a:rPr lang="en-US" sz="500" kern="1200" dirty="0" err="1"/>
            <a:t>Carinthian</a:t>
          </a:r>
          <a:r>
            <a:rPr lang="en-US" sz="500" kern="1200" dirty="0"/>
            <a:t> university of applied sciences)</a:t>
          </a:r>
          <a:endParaRPr lang="de-DE" sz="500" kern="1200" dirty="0"/>
        </a:p>
      </dsp:txBody>
      <dsp:txXfrm>
        <a:off x="3543662" y="1407250"/>
        <a:ext cx="645496" cy="394236"/>
      </dsp:txXfrm>
    </dsp:sp>
    <dsp:sp modelId="{3CB9A484-1156-416F-B728-1A71A485EB4C}">
      <dsp:nvSpPr>
        <dsp:cNvPr id="0" name=""/>
        <dsp:cNvSpPr/>
      </dsp:nvSpPr>
      <dsp:spPr>
        <a:xfrm>
          <a:off x="3479962" y="420554"/>
          <a:ext cx="91440" cy="2108266"/>
        </a:xfrm>
        <a:custGeom>
          <a:avLst/>
          <a:gdLst/>
          <a:ahLst/>
          <a:cxnLst/>
          <a:rect l="0" t="0" r="0" b="0"/>
          <a:pathLst>
            <a:path>
              <a:moveTo>
                <a:pt x="45720" y="0"/>
              </a:moveTo>
              <a:lnTo>
                <a:pt x="45720" y="2108266"/>
              </a:lnTo>
              <a:lnTo>
                <a:pt x="57639" y="2108266"/>
              </a:lnTo>
            </a:path>
          </a:pathLst>
        </a:custGeom>
        <a:noFill/>
        <a:ln w="6350" cap="flat" cmpd="sng" algn="ctr">
          <a:solidFill>
            <a:schemeClr val="accent6">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973190A-AA44-4A87-910B-F7CD61A1A684}">
      <dsp:nvSpPr>
        <dsp:cNvPr id="0" name=""/>
        <dsp:cNvSpPr/>
      </dsp:nvSpPr>
      <dsp:spPr>
        <a:xfrm>
          <a:off x="3537601" y="2319437"/>
          <a:ext cx="670026" cy="418766"/>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525" tIns="6350" rIns="9525" bIns="6350" numCol="1" spcCol="1270" anchor="ctr" anchorCtr="0">
          <a:noAutofit/>
        </a:bodyPr>
        <a:lstStyle/>
        <a:p>
          <a:pPr lvl="0" algn="ctr" defTabSz="222250">
            <a:lnSpc>
              <a:spcPct val="90000"/>
            </a:lnSpc>
            <a:spcBef>
              <a:spcPct val="0"/>
            </a:spcBef>
            <a:spcAft>
              <a:spcPct val="35000"/>
            </a:spcAft>
          </a:pPr>
          <a:r>
            <a:rPr lang="en-US" sz="500" kern="1200" dirty="0"/>
            <a:t>Modification of the applicable legislation in Austria (</a:t>
          </a:r>
          <a:r>
            <a:rPr lang="en-US" sz="500" kern="1200" dirty="0" err="1"/>
            <a:t>Carinthian</a:t>
          </a:r>
          <a:r>
            <a:rPr lang="en-US" sz="500" kern="1200" dirty="0"/>
            <a:t> university of applied sciences)</a:t>
          </a:r>
          <a:endParaRPr lang="de-DE" sz="500" kern="1200" dirty="0"/>
        </a:p>
      </dsp:txBody>
      <dsp:txXfrm>
        <a:off x="3549866" y="2331702"/>
        <a:ext cx="645496" cy="394236"/>
      </dsp:txXfrm>
    </dsp:sp>
    <dsp:sp modelId="{BC4B9BB0-9217-4FC3-B983-0888F94E6B10}">
      <dsp:nvSpPr>
        <dsp:cNvPr id="0" name=""/>
        <dsp:cNvSpPr/>
      </dsp:nvSpPr>
      <dsp:spPr>
        <a:xfrm>
          <a:off x="3479962" y="420554"/>
          <a:ext cx="91440" cy="738511"/>
        </a:xfrm>
        <a:custGeom>
          <a:avLst/>
          <a:gdLst/>
          <a:ahLst/>
          <a:cxnLst/>
          <a:rect l="0" t="0" r="0" b="0"/>
          <a:pathLst>
            <a:path>
              <a:moveTo>
                <a:pt x="45720" y="0"/>
              </a:moveTo>
              <a:lnTo>
                <a:pt x="45720" y="738511"/>
              </a:lnTo>
              <a:lnTo>
                <a:pt x="65552" y="738511"/>
              </a:lnTo>
            </a:path>
          </a:pathLst>
        </a:custGeom>
        <a:noFill/>
        <a:ln w="6350" cap="flat" cmpd="sng" algn="ctr">
          <a:solidFill>
            <a:schemeClr val="bg1"/>
          </a:solidFill>
          <a:prstDash val="solid"/>
          <a:miter lim="800000"/>
        </a:ln>
        <a:effectLst/>
      </dsp:spPr>
      <dsp:style>
        <a:lnRef idx="1">
          <a:scrgbClr r="0" g="0" b="0"/>
        </a:lnRef>
        <a:fillRef idx="0">
          <a:scrgbClr r="0" g="0" b="0"/>
        </a:fillRef>
        <a:effectRef idx="0">
          <a:scrgbClr r="0" g="0" b="0"/>
        </a:effectRef>
        <a:fontRef idx="minor"/>
      </dsp:style>
    </dsp:sp>
    <dsp:sp modelId="{EC7EDC97-C60A-4A35-BAED-26B012999154}">
      <dsp:nvSpPr>
        <dsp:cNvPr id="0" name=""/>
        <dsp:cNvSpPr/>
      </dsp:nvSpPr>
      <dsp:spPr>
        <a:xfrm>
          <a:off x="3545514" y="985997"/>
          <a:ext cx="1706093" cy="346135"/>
        </a:xfrm>
        <a:prstGeom prst="roundRect">
          <a:avLst>
            <a:gd name="adj" fmla="val 10000"/>
          </a:avLst>
        </a:prstGeom>
        <a:solidFill>
          <a:srgbClr val="FFFFFF"/>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525" tIns="6350" rIns="9525" bIns="6350" numCol="1" spcCol="1270" anchor="ctr" anchorCtr="0">
          <a:noAutofit/>
        </a:bodyPr>
        <a:lstStyle/>
        <a:p>
          <a:pPr lvl="0" algn="ctr" defTabSz="222250">
            <a:lnSpc>
              <a:spcPct val="90000"/>
            </a:lnSpc>
            <a:spcBef>
              <a:spcPct val="0"/>
            </a:spcBef>
            <a:spcAft>
              <a:spcPct val="35000"/>
            </a:spcAft>
          </a:pPr>
          <a:r>
            <a:rPr lang="en-US" sz="500" kern="1200" dirty="0"/>
            <a:t>Comparison of legal analysis in connection with the disposal of waste from stone production in Austria and Italy (</a:t>
          </a:r>
          <a:r>
            <a:rPr lang="en-US" sz="500" kern="1200" dirty="0" err="1"/>
            <a:t>Carinthian</a:t>
          </a:r>
          <a:r>
            <a:rPr lang="en-US" sz="500" kern="1200" dirty="0"/>
            <a:t> university of applied sciences)</a:t>
          </a:r>
          <a:endParaRPr lang="de-DE" sz="500" kern="1200" dirty="0"/>
        </a:p>
      </dsp:txBody>
      <dsp:txXfrm>
        <a:off x="3555652" y="996135"/>
        <a:ext cx="1685817" cy="325859"/>
      </dsp:txXfrm>
    </dsp:sp>
    <dsp:sp modelId="{B3782D31-9FAC-44FC-AF59-8DC73A3FF32F}">
      <dsp:nvSpPr>
        <dsp:cNvPr id="0" name=""/>
        <dsp:cNvSpPr/>
      </dsp:nvSpPr>
      <dsp:spPr>
        <a:xfrm>
          <a:off x="3479962" y="420554"/>
          <a:ext cx="91440" cy="1657929"/>
        </a:xfrm>
        <a:custGeom>
          <a:avLst/>
          <a:gdLst/>
          <a:ahLst/>
          <a:cxnLst/>
          <a:rect l="0" t="0" r="0" b="0"/>
          <a:pathLst>
            <a:path>
              <a:moveTo>
                <a:pt x="45720" y="0"/>
              </a:moveTo>
              <a:lnTo>
                <a:pt x="45720" y="1657929"/>
              </a:lnTo>
              <a:lnTo>
                <a:pt x="65552" y="1657929"/>
              </a:lnTo>
            </a:path>
          </a:pathLst>
        </a:custGeom>
        <a:noFill/>
        <a:ln w="6350" cap="flat" cmpd="sng" algn="ctr">
          <a:noFill/>
          <a:prstDash val="solid"/>
          <a:miter lim="800000"/>
        </a:ln>
        <a:effectLst/>
      </dsp:spPr>
      <dsp:style>
        <a:lnRef idx="1">
          <a:scrgbClr r="0" g="0" b="0"/>
        </a:lnRef>
        <a:fillRef idx="0">
          <a:scrgbClr r="0" g="0" b="0"/>
        </a:fillRef>
        <a:effectRef idx="0">
          <a:scrgbClr r="0" g="0" b="0"/>
        </a:effectRef>
        <a:fontRef idx="minor"/>
      </dsp:style>
    </dsp:sp>
    <dsp:sp modelId="{93C2901C-BD84-4F5F-A2C5-D95B04D90B98}">
      <dsp:nvSpPr>
        <dsp:cNvPr id="0" name=""/>
        <dsp:cNvSpPr/>
      </dsp:nvSpPr>
      <dsp:spPr>
        <a:xfrm>
          <a:off x="3545514" y="1895620"/>
          <a:ext cx="1733611" cy="365725"/>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525" tIns="6350" rIns="9525" bIns="6350" numCol="1" spcCol="1270" anchor="ctr" anchorCtr="0">
          <a:noAutofit/>
        </a:bodyPr>
        <a:lstStyle/>
        <a:p>
          <a:pPr lvl="0" algn="ctr" defTabSz="222250">
            <a:lnSpc>
              <a:spcPct val="90000"/>
            </a:lnSpc>
            <a:spcBef>
              <a:spcPct val="0"/>
            </a:spcBef>
            <a:spcAft>
              <a:spcPct val="35000"/>
            </a:spcAft>
          </a:pPr>
          <a:r>
            <a:rPr lang="en-US" sz="500" kern="1200" dirty="0"/>
            <a:t>Comparison of the</a:t>
          </a:r>
          <a:r>
            <a:rPr lang="de-DE" sz="500" kern="1200" dirty="0"/>
            <a:t> </a:t>
          </a:r>
          <a:r>
            <a:rPr lang="de-DE" sz="500" kern="1200" dirty="0" err="1"/>
            <a:t>Results</a:t>
          </a:r>
          <a:r>
            <a:rPr lang="de-DE" sz="500" kern="1200" dirty="0"/>
            <a:t> </a:t>
          </a:r>
          <a:r>
            <a:rPr lang="de-DE" sz="500" kern="1200" dirty="0" err="1"/>
            <a:t>from</a:t>
          </a:r>
          <a:r>
            <a:rPr lang="de-DE" sz="500" kern="1200" dirty="0"/>
            <a:t> </a:t>
          </a:r>
          <a:r>
            <a:rPr lang="de-DE" sz="500" kern="1200" dirty="0" err="1"/>
            <a:t>the</a:t>
          </a:r>
          <a:r>
            <a:rPr lang="de-DE" sz="500" kern="1200" dirty="0"/>
            <a:t> </a:t>
          </a:r>
          <a:r>
            <a:rPr lang="de-DE" sz="500" kern="1200" dirty="0" err="1"/>
            <a:t>Questionnaires</a:t>
          </a:r>
          <a:r>
            <a:rPr lang="de-DE" sz="500" kern="1200" dirty="0"/>
            <a:t> </a:t>
          </a:r>
          <a:r>
            <a:rPr lang="en-US" sz="500" kern="1200" dirty="0"/>
            <a:t>(</a:t>
          </a:r>
          <a:r>
            <a:rPr lang="en-US" sz="500" kern="1200" dirty="0" err="1"/>
            <a:t>Carinthian</a:t>
          </a:r>
          <a:r>
            <a:rPr lang="en-US" sz="500" kern="1200" dirty="0"/>
            <a:t> university of applied sciences)</a:t>
          </a:r>
          <a:endParaRPr lang="de-DE" sz="500" kern="1200" dirty="0"/>
        </a:p>
      </dsp:txBody>
      <dsp:txXfrm>
        <a:off x="3556226" y="1906332"/>
        <a:ext cx="1712187" cy="344301"/>
      </dsp:txXfrm>
    </dsp:sp>
    <dsp:sp modelId="{46623323-E83A-4C2F-9584-3E3B93FEF267}">
      <dsp:nvSpPr>
        <dsp:cNvPr id="0" name=""/>
        <dsp:cNvSpPr/>
      </dsp:nvSpPr>
      <dsp:spPr>
        <a:xfrm>
          <a:off x="3470206" y="420554"/>
          <a:ext cx="91440" cy="2577255"/>
        </a:xfrm>
        <a:custGeom>
          <a:avLst/>
          <a:gdLst/>
          <a:ahLst/>
          <a:cxnLst/>
          <a:rect l="0" t="0" r="0" b="0"/>
          <a:pathLst>
            <a:path>
              <a:moveTo>
                <a:pt x="55475" y="0"/>
              </a:moveTo>
              <a:lnTo>
                <a:pt x="45720" y="2577255"/>
              </a:lnTo>
            </a:path>
          </a:pathLst>
        </a:custGeom>
        <a:noFill/>
        <a:ln w="6350" cap="flat" cmpd="sng" algn="ctr">
          <a:noFill/>
          <a:prstDash val="solid"/>
          <a:miter lim="800000"/>
        </a:ln>
        <a:effectLst/>
      </dsp:spPr>
      <dsp:style>
        <a:lnRef idx="1">
          <a:scrgbClr r="0" g="0" b="0"/>
        </a:lnRef>
        <a:fillRef idx="0">
          <a:scrgbClr r="0" g="0" b="0"/>
        </a:fillRef>
        <a:effectRef idx="0">
          <a:scrgbClr r="0" g="0" b="0"/>
        </a:effectRef>
        <a:fontRef idx="minor"/>
      </dsp:style>
    </dsp:sp>
    <dsp:sp modelId="{793E146D-60CA-4035-9865-698DF56642EE}">
      <dsp:nvSpPr>
        <dsp:cNvPr id="0" name=""/>
        <dsp:cNvSpPr/>
      </dsp:nvSpPr>
      <dsp:spPr>
        <a:xfrm>
          <a:off x="3515926" y="2814946"/>
          <a:ext cx="1733611" cy="365725"/>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525" tIns="6350" rIns="9525" bIns="6350" numCol="1" spcCol="1270" anchor="ctr" anchorCtr="0">
          <a:noAutofit/>
        </a:bodyPr>
        <a:lstStyle/>
        <a:p>
          <a:pPr lvl="0" algn="ctr" defTabSz="222250">
            <a:lnSpc>
              <a:spcPct val="90000"/>
            </a:lnSpc>
            <a:spcBef>
              <a:spcPct val="0"/>
            </a:spcBef>
            <a:spcAft>
              <a:spcPct val="35000"/>
            </a:spcAft>
          </a:pPr>
          <a:r>
            <a:rPr lang="en-US" sz="500" kern="1200" dirty="0"/>
            <a:t>Comparison of legal modification in Austria and Italy (</a:t>
          </a:r>
          <a:r>
            <a:rPr lang="en-US" sz="500" kern="1200" dirty="0" err="1"/>
            <a:t>Carinthian</a:t>
          </a:r>
          <a:r>
            <a:rPr lang="en-US" sz="500" kern="1200" dirty="0"/>
            <a:t> university of applied sciences)</a:t>
          </a:r>
          <a:endParaRPr lang="de-DE" sz="500" kern="1200" dirty="0"/>
        </a:p>
      </dsp:txBody>
      <dsp:txXfrm>
        <a:off x="3526638" y="2825658"/>
        <a:ext cx="1712187" cy="344301"/>
      </dsp:txXfrm>
    </dsp:sp>
    <dsp:sp modelId="{E811DCA3-3843-4F5D-9566-47E03226CCAE}">
      <dsp:nvSpPr>
        <dsp:cNvPr id="0" name=""/>
        <dsp:cNvSpPr/>
      </dsp:nvSpPr>
      <dsp:spPr>
        <a:xfrm>
          <a:off x="4488844" y="1787"/>
          <a:ext cx="837532" cy="418766"/>
        </a:xfrm>
        <a:prstGeom prst="roundRect">
          <a:avLst>
            <a:gd name="adj" fmla="val 10000"/>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66725">
            <a:lnSpc>
              <a:spcPct val="90000"/>
            </a:lnSpc>
            <a:spcBef>
              <a:spcPct val="0"/>
            </a:spcBef>
            <a:spcAft>
              <a:spcPct val="35000"/>
            </a:spcAft>
          </a:pPr>
          <a:r>
            <a:rPr lang="de-DE" sz="1050" kern="1200" dirty="0"/>
            <a:t>WP3 MS 3.2 </a:t>
          </a:r>
          <a:r>
            <a:rPr lang="de-DE" sz="1050" kern="1200" dirty="0" err="1"/>
            <a:t>Italy</a:t>
          </a:r>
          <a:endParaRPr lang="de-DE" sz="1050" kern="1200" dirty="0"/>
        </a:p>
      </dsp:txBody>
      <dsp:txXfrm>
        <a:off x="4501109" y="14052"/>
        <a:ext cx="813002" cy="394236"/>
      </dsp:txXfrm>
    </dsp:sp>
    <dsp:sp modelId="{056B035B-8DE2-49CF-8144-C375D1C4D2AE}">
      <dsp:nvSpPr>
        <dsp:cNvPr id="0" name=""/>
        <dsp:cNvSpPr/>
      </dsp:nvSpPr>
      <dsp:spPr>
        <a:xfrm>
          <a:off x="4526877" y="420554"/>
          <a:ext cx="91440" cy="271406"/>
        </a:xfrm>
        <a:custGeom>
          <a:avLst/>
          <a:gdLst/>
          <a:ahLst/>
          <a:cxnLst/>
          <a:rect l="0" t="0" r="0" b="0"/>
          <a:pathLst>
            <a:path>
              <a:moveTo>
                <a:pt x="45720" y="0"/>
              </a:moveTo>
              <a:lnTo>
                <a:pt x="45720" y="271406"/>
              </a:lnTo>
              <a:lnTo>
                <a:pt x="61197" y="271406"/>
              </a:lnTo>
            </a:path>
          </a:pathLst>
        </a:custGeom>
        <a:noFill/>
        <a:ln w="6350" cap="flat" cmpd="sng" algn="ctr">
          <a:solidFill>
            <a:schemeClr val="bg1"/>
          </a:solidFill>
          <a:prstDash val="solid"/>
          <a:miter lim="800000"/>
        </a:ln>
        <a:effectLst/>
      </dsp:spPr>
      <dsp:style>
        <a:lnRef idx="1">
          <a:scrgbClr r="0" g="0" b="0"/>
        </a:lnRef>
        <a:fillRef idx="0">
          <a:scrgbClr r="0" g="0" b="0"/>
        </a:fillRef>
        <a:effectRef idx="0">
          <a:scrgbClr r="0" g="0" b="0"/>
        </a:effectRef>
        <a:fontRef idx="minor"/>
      </dsp:style>
    </dsp:sp>
    <dsp:sp modelId="{71E1BB4D-47C7-471B-A4A5-6407481EC51C}">
      <dsp:nvSpPr>
        <dsp:cNvPr id="0" name=""/>
        <dsp:cNvSpPr/>
      </dsp:nvSpPr>
      <dsp:spPr>
        <a:xfrm>
          <a:off x="4588075" y="482577"/>
          <a:ext cx="670026" cy="418766"/>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525" tIns="6350" rIns="9525" bIns="6350" numCol="1" spcCol="1270" anchor="ctr" anchorCtr="0">
          <a:noAutofit/>
        </a:bodyPr>
        <a:lstStyle/>
        <a:p>
          <a:pPr lvl="0" algn="ctr" defTabSz="222250">
            <a:lnSpc>
              <a:spcPct val="90000"/>
            </a:lnSpc>
            <a:spcBef>
              <a:spcPct val="0"/>
            </a:spcBef>
            <a:spcAft>
              <a:spcPct val="35000"/>
            </a:spcAft>
          </a:pPr>
          <a:r>
            <a:rPr lang="de-DE" sz="500" kern="1200" dirty="0"/>
            <a:t>Legal </a:t>
          </a:r>
          <a:r>
            <a:rPr lang="de-DE" sz="500" kern="1200" dirty="0" err="1"/>
            <a:t>analysis</a:t>
          </a:r>
          <a:r>
            <a:rPr lang="de-DE" sz="500" kern="1200" dirty="0"/>
            <a:t> in </a:t>
          </a:r>
          <a:r>
            <a:rPr lang="de-DE" sz="500" kern="1200" dirty="0" err="1"/>
            <a:t>relation</a:t>
          </a:r>
          <a:r>
            <a:rPr lang="de-DE" sz="500" kern="1200" dirty="0"/>
            <a:t> </a:t>
          </a:r>
          <a:r>
            <a:rPr lang="de-DE" sz="500" kern="1200" dirty="0" err="1"/>
            <a:t>to</a:t>
          </a:r>
          <a:r>
            <a:rPr lang="de-DE" sz="500" kern="1200" dirty="0"/>
            <a:t> </a:t>
          </a:r>
          <a:r>
            <a:rPr lang="de-DE" sz="500" kern="1200" dirty="0" err="1"/>
            <a:t>disposal</a:t>
          </a:r>
          <a:r>
            <a:rPr lang="de-DE" sz="500" kern="1200" dirty="0"/>
            <a:t> </a:t>
          </a:r>
          <a:r>
            <a:rPr lang="de-DE" sz="500" kern="1200" dirty="0" err="1"/>
            <a:t>of</a:t>
          </a:r>
          <a:r>
            <a:rPr lang="de-DE" sz="500" kern="1200" dirty="0"/>
            <a:t> </a:t>
          </a:r>
          <a:r>
            <a:rPr lang="de-DE" sz="500" kern="1200" dirty="0" err="1"/>
            <a:t>stone</a:t>
          </a:r>
          <a:r>
            <a:rPr lang="de-DE" sz="500" kern="1200" dirty="0"/>
            <a:t> </a:t>
          </a:r>
          <a:r>
            <a:rPr lang="de-DE" sz="500" kern="1200" dirty="0" err="1"/>
            <a:t>production</a:t>
          </a:r>
          <a:r>
            <a:rPr lang="de-DE" sz="500" kern="1200" dirty="0"/>
            <a:t> </a:t>
          </a:r>
          <a:r>
            <a:rPr lang="de-DE" sz="500" kern="1200" dirty="0" err="1"/>
            <a:t>waste</a:t>
          </a:r>
          <a:r>
            <a:rPr lang="de-DE" sz="500" kern="1200" dirty="0"/>
            <a:t> in </a:t>
          </a:r>
          <a:r>
            <a:rPr lang="de-DE" sz="500" kern="1200" dirty="0" err="1"/>
            <a:t>Italy</a:t>
          </a:r>
          <a:r>
            <a:rPr lang="de-DE" sz="500" kern="1200" dirty="0"/>
            <a:t>  (</a:t>
          </a:r>
          <a:r>
            <a:rPr lang="de-DE" sz="500" kern="1200" dirty="0" err="1"/>
            <a:t>Confartigianato</a:t>
          </a:r>
          <a:r>
            <a:rPr lang="de-DE" sz="500" kern="1200" dirty="0"/>
            <a:t> Vicenza)</a:t>
          </a:r>
        </a:p>
      </dsp:txBody>
      <dsp:txXfrm>
        <a:off x="4600340" y="494842"/>
        <a:ext cx="645496" cy="394236"/>
      </dsp:txXfrm>
    </dsp:sp>
    <dsp:sp modelId="{FF5C0137-A174-4827-88BB-D95BB12F78D3}">
      <dsp:nvSpPr>
        <dsp:cNvPr id="0" name=""/>
        <dsp:cNvSpPr/>
      </dsp:nvSpPr>
      <dsp:spPr>
        <a:xfrm>
          <a:off x="4526877" y="420554"/>
          <a:ext cx="91440" cy="1183814"/>
        </a:xfrm>
        <a:custGeom>
          <a:avLst/>
          <a:gdLst/>
          <a:ahLst/>
          <a:cxnLst/>
          <a:rect l="0" t="0" r="0" b="0"/>
          <a:pathLst>
            <a:path>
              <a:moveTo>
                <a:pt x="45720" y="0"/>
              </a:moveTo>
              <a:lnTo>
                <a:pt x="45720" y="1183814"/>
              </a:lnTo>
              <a:lnTo>
                <a:pt x="74243" y="1183814"/>
              </a:lnTo>
            </a:path>
          </a:pathLst>
        </a:custGeom>
        <a:noFill/>
        <a:ln w="6350" cap="flat" cmpd="sng" algn="ctr">
          <a:solidFill>
            <a:schemeClr val="bg1"/>
          </a:solidFill>
          <a:prstDash val="solid"/>
          <a:miter lim="800000"/>
        </a:ln>
        <a:effectLst/>
      </dsp:spPr>
      <dsp:style>
        <a:lnRef idx="1">
          <a:scrgbClr r="0" g="0" b="0"/>
        </a:lnRef>
        <a:fillRef idx="0">
          <a:scrgbClr r="0" g="0" b="0"/>
        </a:fillRef>
        <a:effectRef idx="0">
          <a:scrgbClr r="0" g="0" b="0"/>
        </a:effectRef>
        <a:fontRef idx="minor"/>
      </dsp:style>
    </dsp:sp>
    <dsp:sp modelId="{63534526-577F-45BA-86B3-DF280D08D9BD}">
      <dsp:nvSpPr>
        <dsp:cNvPr id="0" name=""/>
        <dsp:cNvSpPr/>
      </dsp:nvSpPr>
      <dsp:spPr>
        <a:xfrm>
          <a:off x="4601120" y="1394985"/>
          <a:ext cx="670026" cy="418766"/>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525" tIns="6350" rIns="9525" bIns="6350" numCol="1" spcCol="1270" anchor="ctr" anchorCtr="0">
          <a:noAutofit/>
        </a:bodyPr>
        <a:lstStyle/>
        <a:p>
          <a:pPr lvl="0" algn="ctr" defTabSz="222250">
            <a:lnSpc>
              <a:spcPct val="90000"/>
            </a:lnSpc>
            <a:spcBef>
              <a:spcPct val="0"/>
            </a:spcBef>
            <a:spcAft>
              <a:spcPct val="35000"/>
            </a:spcAft>
          </a:pPr>
          <a:r>
            <a:rPr lang="de-DE" sz="500" kern="1200" dirty="0" err="1"/>
            <a:t>Italy</a:t>
          </a:r>
          <a:r>
            <a:rPr lang="de-DE" sz="500" kern="1200" dirty="0"/>
            <a:t>: </a:t>
          </a:r>
          <a:r>
            <a:rPr lang="de-DE" sz="500" kern="1200" dirty="0" err="1"/>
            <a:t>Results</a:t>
          </a:r>
          <a:r>
            <a:rPr lang="de-DE" sz="500" kern="1200" dirty="0"/>
            <a:t> </a:t>
          </a:r>
          <a:r>
            <a:rPr lang="de-DE" sz="500" kern="1200" dirty="0" err="1"/>
            <a:t>Questionnaire</a:t>
          </a:r>
          <a:r>
            <a:rPr lang="en-US" sz="500" kern="1200" dirty="0"/>
            <a:t>(</a:t>
          </a:r>
          <a:r>
            <a:rPr lang="de-DE" sz="500" kern="1200" dirty="0" err="1"/>
            <a:t>Confartigianato</a:t>
          </a:r>
          <a:r>
            <a:rPr lang="de-DE" sz="500" kern="1200" dirty="0"/>
            <a:t> Vicenza)</a:t>
          </a:r>
        </a:p>
      </dsp:txBody>
      <dsp:txXfrm>
        <a:off x="4613385" y="1407250"/>
        <a:ext cx="645496" cy="394236"/>
      </dsp:txXfrm>
    </dsp:sp>
    <dsp:sp modelId="{5CFC7585-7A42-43C4-9519-8D89AA3C8AC9}">
      <dsp:nvSpPr>
        <dsp:cNvPr id="0" name=""/>
        <dsp:cNvSpPr/>
      </dsp:nvSpPr>
      <dsp:spPr>
        <a:xfrm>
          <a:off x="4526877" y="420554"/>
          <a:ext cx="91440" cy="2108266"/>
        </a:xfrm>
        <a:custGeom>
          <a:avLst/>
          <a:gdLst/>
          <a:ahLst/>
          <a:cxnLst/>
          <a:rect l="0" t="0" r="0" b="0"/>
          <a:pathLst>
            <a:path>
              <a:moveTo>
                <a:pt x="45720" y="0"/>
              </a:moveTo>
              <a:lnTo>
                <a:pt x="45720" y="2108266"/>
              </a:lnTo>
              <a:lnTo>
                <a:pt x="81633" y="2108266"/>
              </a:lnTo>
            </a:path>
          </a:pathLst>
        </a:custGeom>
        <a:noFill/>
        <a:ln w="6350" cap="flat" cmpd="sng" algn="ctr">
          <a:solidFill>
            <a:schemeClr val="bg1"/>
          </a:solidFill>
          <a:prstDash val="solid"/>
          <a:miter lim="800000"/>
        </a:ln>
        <a:effectLst/>
      </dsp:spPr>
      <dsp:style>
        <a:lnRef idx="1">
          <a:scrgbClr r="0" g="0" b="0"/>
        </a:lnRef>
        <a:fillRef idx="0">
          <a:scrgbClr r="0" g="0" b="0"/>
        </a:fillRef>
        <a:effectRef idx="0">
          <a:scrgbClr r="0" g="0" b="0"/>
        </a:effectRef>
        <a:fontRef idx="minor"/>
      </dsp:style>
    </dsp:sp>
    <dsp:sp modelId="{790D445F-EE54-4127-BCDE-6EBE3C04D930}">
      <dsp:nvSpPr>
        <dsp:cNvPr id="0" name=""/>
        <dsp:cNvSpPr/>
      </dsp:nvSpPr>
      <dsp:spPr>
        <a:xfrm>
          <a:off x="4608511" y="2319437"/>
          <a:ext cx="670026" cy="418766"/>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525" tIns="6350" rIns="9525" bIns="6350" numCol="1" spcCol="1270" anchor="ctr" anchorCtr="0">
          <a:noAutofit/>
        </a:bodyPr>
        <a:lstStyle/>
        <a:p>
          <a:pPr lvl="0" algn="ctr" defTabSz="222250">
            <a:lnSpc>
              <a:spcPct val="90000"/>
            </a:lnSpc>
            <a:spcBef>
              <a:spcPct val="0"/>
            </a:spcBef>
            <a:spcAft>
              <a:spcPct val="35000"/>
            </a:spcAft>
          </a:pPr>
          <a:r>
            <a:rPr lang="en-US" sz="500" kern="1200" dirty="0"/>
            <a:t>Modification of the applicable legislation in Italy (</a:t>
          </a:r>
          <a:r>
            <a:rPr lang="de-DE" sz="500" kern="1200" dirty="0" err="1"/>
            <a:t>Confartigianato</a:t>
          </a:r>
          <a:r>
            <a:rPr lang="de-DE" sz="500" kern="1200" dirty="0"/>
            <a:t> Vicenza)</a:t>
          </a:r>
        </a:p>
      </dsp:txBody>
      <dsp:txXfrm>
        <a:off x="4620776" y="2331702"/>
        <a:ext cx="645496" cy="39423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1EDF00FF-D75B-9840-9FF3-3D911C46811C}"/>
              </a:ext>
            </a:extLst>
          </p:cNvPr>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D97F34A5-A448-9F4A-9B05-B79A58FEEACA}"/>
              </a:ext>
            </a:extLst>
          </p:cNvPr>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AEE5707B-5675-EC4D-A73C-8DF93D38A2FD}" type="datetime1">
              <a:rPr lang="it-IT" smtClean="0"/>
              <a:t>20/05/2021</a:t>
            </a:fld>
            <a:endParaRPr lang="it-IT"/>
          </a:p>
        </p:txBody>
      </p:sp>
      <p:sp>
        <p:nvSpPr>
          <p:cNvPr id="4" name="Segnaposto piè di pagina 3">
            <a:extLst>
              <a:ext uri="{FF2B5EF4-FFF2-40B4-BE49-F238E27FC236}">
                <a16:creationId xmlns:a16="http://schemas.microsoft.com/office/drawing/2014/main" id="{64780B94-5522-5847-9E3A-F166B92D036F}"/>
              </a:ext>
            </a:extLst>
          </p:cNvPr>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6F51C9EF-3B89-9E44-8328-03DD5FA6DA91}"/>
              </a:ext>
            </a:extLst>
          </p:cNvPr>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F3272386-7386-1848-B5B6-18509B6B8670}" type="slidenum">
              <a:rPr lang="it-IT" smtClean="0"/>
              <a:t>‹#›</a:t>
            </a:fld>
            <a:endParaRPr lang="it-IT"/>
          </a:p>
        </p:txBody>
      </p:sp>
    </p:spTree>
    <p:extLst>
      <p:ext uri="{BB962C8B-B14F-4D97-AF65-F5344CB8AC3E}">
        <p14:creationId xmlns:p14="http://schemas.microsoft.com/office/powerpoint/2010/main" val="151458705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2759AF6-E99F-0C4A-B49D-FA431FD57B21}" type="datetime1">
              <a:rPr lang="it-IT" smtClean="0"/>
              <a:t>20/05/2021</a:t>
            </a:fld>
            <a:endParaRPr lang="it-IT"/>
          </a:p>
        </p:txBody>
      </p:sp>
      <p:sp>
        <p:nvSpPr>
          <p:cNvPr id="4" name="Segnaposto immagine diapositiva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7928F3F0-4790-034A-A8C0-7F459C6D2FB2}" type="slidenum">
              <a:rPr lang="it-IT" smtClean="0"/>
              <a:t>‹#›</a:t>
            </a:fld>
            <a:endParaRPr lang="it-IT"/>
          </a:p>
        </p:txBody>
      </p:sp>
    </p:spTree>
    <p:extLst>
      <p:ext uri="{BB962C8B-B14F-4D97-AF65-F5344CB8AC3E}">
        <p14:creationId xmlns:p14="http://schemas.microsoft.com/office/powerpoint/2010/main" val="3630514059"/>
      </p:ext>
    </p:extLst>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t>
            </a:r>
          </a:p>
        </p:txBody>
      </p:sp>
      <p:sp>
        <p:nvSpPr>
          <p:cNvPr id="4" name="Segnaposto numero diapositiva 3"/>
          <p:cNvSpPr>
            <a:spLocks noGrp="1"/>
          </p:cNvSpPr>
          <p:nvPr>
            <p:ph type="sldNum" sz="quarter" idx="5"/>
          </p:nvPr>
        </p:nvSpPr>
        <p:spPr/>
        <p:txBody>
          <a:bodyPr/>
          <a:lstStyle/>
          <a:p>
            <a:fld id="{7928F3F0-4790-034A-A8C0-7F459C6D2FB2}" type="slidenum">
              <a:rPr lang="it-IT" smtClean="0"/>
              <a:t>1</a:t>
            </a:fld>
            <a:endParaRPr lang="it-IT"/>
          </a:p>
        </p:txBody>
      </p:sp>
    </p:spTree>
    <p:extLst>
      <p:ext uri="{BB962C8B-B14F-4D97-AF65-F5344CB8AC3E}">
        <p14:creationId xmlns:p14="http://schemas.microsoft.com/office/powerpoint/2010/main" val="316034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t>
            </a:r>
          </a:p>
        </p:txBody>
      </p:sp>
      <p:sp>
        <p:nvSpPr>
          <p:cNvPr id="4" name="Segnaposto numero diapositiva 3"/>
          <p:cNvSpPr>
            <a:spLocks noGrp="1"/>
          </p:cNvSpPr>
          <p:nvPr>
            <p:ph type="sldNum" sz="quarter" idx="5"/>
          </p:nvPr>
        </p:nvSpPr>
        <p:spPr/>
        <p:txBody>
          <a:bodyPr/>
          <a:lstStyle/>
          <a:p>
            <a:fld id="{7928F3F0-4790-034A-A8C0-7F459C6D2FB2}" type="slidenum">
              <a:rPr lang="it-IT" smtClean="0"/>
              <a:t>2</a:t>
            </a:fld>
            <a:endParaRPr lang="it-IT"/>
          </a:p>
        </p:txBody>
      </p:sp>
    </p:spTree>
    <p:extLst>
      <p:ext uri="{BB962C8B-B14F-4D97-AF65-F5344CB8AC3E}">
        <p14:creationId xmlns:p14="http://schemas.microsoft.com/office/powerpoint/2010/main" val="2075647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7928F3F0-4790-034A-A8C0-7F459C6D2FB2}" type="slidenum">
              <a:rPr lang="it-IT" smtClean="0"/>
              <a:t>3</a:t>
            </a:fld>
            <a:endParaRPr lang="it-IT"/>
          </a:p>
        </p:txBody>
      </p:sp>
    </p:spTree>
    <p:extLst>
      <p:ext uri="{BB962C8B-B14F-4D97-AF65-F5344CB8AC3E}">
        <p14:creationId xmlns:p14="http://schemas.microsoft.com/office/powerpoint/2010/main" val="230283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t>
            </a:r>
          </a:p>
        </p:txBody>
      </p:sp>
      <p:sp>
        <p:nvSpPr>
          <p:cNvPr id="4" name="Segnaposto numero diapositiva 3"/>
          <p:cNvSpPr>
            <a:spLocks noGrp="1"/>
          </p:cNvSpPr>
          <p:nvPr>
            <p:ph type="sldNum" sz="quarter" idx="5"/>
          </p:nvPr>
        </p:nvSpPr>
        <p:spPr/>
        <p:txBody>
          <a:bodyPr/>
          <a:lstStyle/>
          <a:p>
            <a:fld id="{7928F3F0-4790-034A-A8C0-7F459C6D2FB2}" type="slidenum">
              <a:rPr lang="it-IT" smtClean="0"/>
              <a:t>4</a:t>
            </a:fld>
            <a:endParaRPr lang="it-IT"/>
          </a:p>
        </p:txBody>
      </p:sp>
    </p:spTree>
    <p:extLst>
      <p:ext uri="{BB962C8B-B14F-4D97-AF65-F5344CB8AC3E}">
        <p14:creationId xmlns:p14="http://schemas.microsoft.com/office/powerpoint/2010/main" val="4052387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sto e immagine">
    <p:spTree>
      <p:nvGrpSpPr>
        <p:cNvPr id="1" name=""/>
        <p:cNvGrpSpPr/>
        <p:nvPr/>
      </p:nvGrpSpPr>
      <p:grpSpPr>
        <a:xfrm>
          <a:off x="0" y="0"/>
          <a:ext cx="0" cy="0"/>
          <a:chOff x="0" y="0"/>
          <a:chExt cx="0" cy="0"/>
        </a:xfrm>
      </p:grpSpPr>
      <p:sp>
        <p:nvSpPr>
          <p:cNvPr id="13" name="Segnaposto contenuto 12">
            <a:extLst>
              <a:ext uri="{FF2B5EF4-FFF2-40B4-BE49-F238E27FC236}">
                <a16:creationId xmlns:a16="http://schemas.microsoft.com/office/drawing/2014/main" id="{41FBC918-70A2-6B46-B7CC-6E45BDC99B38}"/>
              </a:ext>
            </a:extLst>
          </p:cNvPr>
          <p:cNvSpPr>
            <a:spLocks noGrp="1"/>
          </p:cNvSpPr>
          <p:nvPr>
            <p:ph sz="quarter" idx="10"/>
          </p:nvPr>
        </p:nvSpPr>
        <p:spPr>
          <a:xfrm>
            <a:off x="474646" y="1419224"/>
            <a:ext cx="4596219" cy="2736701"/>
          </a:xfrm>
          <a:prstGeom prst="rect">
            <a:avLst/>
          </a:prstGeom>
        </p:spPr>
        <p:txBody>
          <a:bodyPr/>
          <a:lstStyle>
            <a:lvl1pPr marL="0" indent="0">
              <a:buNone/>
              <a:defRPr b="0" i="0">
                <a:solidFill>
                  <a:srgbClr val="675E50"/>
                </a:solidFill>
                <a:latin typeface="Arial" panose="020B0604020202020204" pitchFamily="34" charset="0"/>
                <a:cs typeface="Arial" panose="020B0604020202020204" pitchFamily="34" charset="0"/>
              </a:defRPr>
            </a:lvl1pPr>
            <a:lvl2pPr marL="342900" indent="0">
              <a:buNone/>
              <a:defRPr b="0" i="0">
                <a:solidFill>
                  <a:srgbClr val="675E50"/>
                </a:solidFill>
                <a:latin typeface="Arial" panose="020B0604020202020204" pitchFamily="34" charset="0"/>
                <a:cs typeface="Arial" panose="020B0604020202020204" pitchFamily="34" charset="0"/>
              </a:defRPr>
            </a:lvl2pPr>
            <a:lvl3pPr marL="685800" indent="0">
              <a:buNone/>
              <a:defRPr b="0" i="0">
                <a:solidFill>
                  <a:srgbClr val="675E50"/>
                </a:solidFill>
                <a:latin typeface="Arial" panose="020B0604020202020204" pitchFamily="34" charset="0"/>
                <a:cs typeface="Arial" panose="020B0604020202020204" pitchFamily="34" charset="0"/>
              </a:defRPr>
            </a:lvl3pPr>
            <a:lvl4pPr marL="1028700" indent="0">
              <a:buNone/>
              <a:defRPr b="0" i="0">
                <a:solidFill>
                  <a:srgbClr val="675E50"/>
                </a:solidFill>
                <a:latin typeface="Arial" panose="020B0604020202020204" pitchFamily="34" charset="0"/>
                <a:cs typeface="Arial" panose="020B0604020202020204" pitchFamily="34" charset="0"/>
              </a:defRPr>
            </a:lvl4pPr>
            <a:lvl5pPr marL="1371600" indent="0">
              <a:buNone/>
              <a:defRPr b="0" i="0">
                <a:solidFill>
                  <a:srgbClr val="675E50"/>
                </a:solidFill>
                <a:latin typeface="Arial" panose="020B0604020202020204" pitchFamily="34" charset="0"/>
                <a:cs typeface="Arial" panose="020B0604020202020204" pitchFamily="34" charset="0"/>
              </a:defRPr>
            </a:lvl5pPr>
          </a:lstStyle>
          <a:p>
            <a:pPr lvl="0"/>
            <a:r>
              <a:rPr lang="it-IT" dirty="0"/>
              <a:t>Fare clic per modificare gli stili del testo dello schema</a:t>
            </a:r>
          </a:p>
        </p:txBody>
      </p:sp>
      <p:sp>
        <p:nvSpPr>
          <p:cNvPr id="17" name="Segnaposto immagine 16">
            <a:extLst>
              <a:ext uri="{FF2B5EF4-FFF2-40B4-BE49-F238E27FC236}">
                <a16:creationId xmlns:a16="http://schemas.microsoft.com/office/drawing/2014/main" id="{4B6BAEF9-37F3-524E-824C-3CD84FEB81D0}"/>
              </a:ext>
            </a:extLst>
          </p:cNvPr>
          <p:cNvSpPr>
            <a:spLocks noGrp="1"/>
          </p:cNvSpPr>
          <p:nvPr>
            <p:ph type="pic" sz="quarter" idx="11"/>
          </p:nvPr>
        </p:nvSpPr>
        <p:spPr>
          <a:xfrm>
            <a:off x="5435600" y="1419225"/>
            <a:ext cx="3233853" cy="2736700"/>
          </a:xfrm>
          <a:prstGeom prst="rect">
            <a:avLst/>
          </a:prstGeom>
        </p:spPr>
        <p:txBody>
          <a:bodyPr/>
          <a:lstStyle>
            <a:lvl1pPr marL="0" indent="0">
              <a:buNone/>
              <a:defRPr/>
            </a:lvl1pPr>
          </a:lstStyle>
          <a:p>
            <a:endParaRPr lang="it-IT" dirty="0"/>
          </a:p>
        </p:txBody>
      </p:sp>
      <p:sp>
        <p:nvSpPr>
          <p:cNvPr id="18" name="Titolo 17">
            <a:extLst>
              <a:ext uri="{FF2B5EF4-FFF2-40B4-BE49-F238E27FC236}">
                <a16:creationId xmlns:a16="http://schemas.microsoft.com/office/drawing/2014/main" id="{02B5EF1D-A497-9443-B962-AB6F620F8F24}"/>
              </a:ext>
            </a:extLst>
          </p:cNvPr>
          <p:cNvSpPr>
            <a:spLocks noGrp="1"/>
          </p:cNvSpPr>
          <p:nvPr>
            <p:ph type="title"/>
          </p:nvPr>
        </p:nvSpPr>
        <p:spPr>
          <a:xfrm>
            <a:off x="476754" y="51470"/>
            <a:ext cx="7886700" cy="993775"/>
          </a:xfrm>
        </p:spPr>
        <p:txBody>
          <a:bodyPr/>
          <a:lstStyle/>
          <a:p>
            <a:r>
              <a:rPr lang="it-IT" dirty="0"/>
              <a:t>Fare clic per modificare lo stile del titolo dello schema</a:t>
            </a:r>
          </a:p>
        </p:txBody>
      </p:sp>
      <p:sp>
        <p:nvSpPr>
          <p:cNvPr id="19" name="Segnaposto piè di pagina 18">
            <a:extLst>
              <a:ext uri="{FF2B5EF4-FFF2-40B4-BE49-F238E27FC236}">
                <a16:creationId xmlns:a16="http://schemas.microsoft.com/office/drawing/2014/main" id="{C62D6027-127D-6942-8B56-9CE0C2ABF3FF}"/>
              </a:ext>
            </a:extLst>
          </p:cNvPr>
          <p:cNvSpPr>
            <a:spLocks noGrp="1"/>
          </p:cNvSpPr>
          <p:nvPr>
            <p:ph type="ftr" sz="quarter" idx="12"/>
          </p:nvPr>
        </p:nvSpPr>
        <p:spPr/>
        <p:txBody>
          <a:bodyPr/>
          <a:lstStyle>
            <a:lvl1pPr>
              <a:defRPr b="0" i="0">
                <a:latin typeface="Arial" panose="020B0604020202020204" pitchFamily="34" charset="0"/>
                <a:cs typeface="Arial" panose="020B0604020202020204" pitchFamily="34" charset="0"/>
              </a:defRPr>
            </a:lvl1pPr>
          </a:lstStyle>
          <a:p>
            <a:endParaRPr lang="it-IT" dirty="0"/>
          </a:p>
        </p:txBody>
      </p:sp>
      <p:sp>
        <p:nvSpPr>
          <p:cNvPr id="20" name="Segnaposto numero diapositiva 19">
            <a:extLst>
              <a:ext uri="{FF2B5EF4-FFF2-40B4-BE49-F238E27FC236}">
                <a16:creationId xmlns:a16="http://schemas.microsoft.com/office/drawing/2014/main" id="{480A0251-0E03-BC41-9FEB-A559F9E3EF6D}"/>
              </a:ext>
            </a:extLst>
          </p:cNvPr>
          <p:cNvSpPr>
            <a:spLocks noGrp="1"/>
          </p:cNvSpPr>
          <p:nvPr>
            <p:ph type="sldNum" sz="quarter" idx="13"/>
          </p:nvPr>
        </p:nvSpPr>
        <p:spPr/>
        <p:txBody>
          <a:bodyPr/>
          <a:lstStyle>
            <a:lvl1pPr>
              <a:defRPr b="1" i="0">
                <a:latin typeface="Arial" panose="020B0604020202020204" pitchFamily="34" charset="0"/>
                <a:cs typeface="Arial" panose="020B0604020202020204" pitchFamily="34" charset="0"/>
              </a:defRPr>
            </a:lvl1pPr>
          </a:lstStyle>
          <a:p>
            <a:fld id="{ACEF61E3-7C7C-8442-9910-F4F48F9FB7B8}" type="slidenum">
              <a:rPr lang="it-IT" smtClean="0"/>
              <a:pPr/>
              <a:t>‹#›</a:t>
            </a:fld>
            <a:endParaRPr lang="it-IT" dirty="0"/>
          </a:p>
        </p:txBody>
      </p:sp>
    </p:spTree>
    <p:extLst>
      <p:ext uri="{BB962C8B-B14F-4D97-AF65-F5344CB8AC3E}">
        <p14:creationId xmlns:p14="http://schemas.microsoft.com/office/powerpoint/2010/main" val="3013262795"/>
      </p:ext>
    </p:extLst>
  </p:cSld>
  <p:clrMapOvr>
    <a:masterClrMapping/>
  </p:clrMapOvr>
  <p:extLst>
    <p:ext uri="{DCECCB84-F9BA-43D5-87BE-67443E8EF086}">
      <p15:sldGuideLst xmlns:p15="http://schemas.microsoft.com/office/powerpoint/2012/main">
        <p15:guide id="1" pos="342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sto - 3 immagini">
    <p:spTree>
      <p:nvGrpSpPr>
        <p:cNvPr id="1" name=""/>
        <p:cNvGrpSpPr/>
        <p:nvPr/>
      </p:nvGrpSpPr>
      <p:grpSpPr>
        <a:xfrm>
          <a:off x="0" y="0"/>
          <a:ext cx="0" cy="0"/>
          <a:chOff x="0" y="0"/>
          <a:chExt cx="0" cy="0"/>
        </a:xfrm>
      </p:grpSpPr>
      <p:sp>
        <p:nvSpPr>
          <p:cNvPr id="13" name="Segnaposto contenuto 12">
            <a:extLst>
              <a:ext uri="{FF2B5EF4-FFF2-40B4-BE49-F238E27FC236}">
                <a16:creationId xmlns:a16="http://schemas.microsoft.com/office/drawing/2014/main" id="{41FBC918-70A2-6B46-B7CC-6E45BDC99B38}"/>
              </a:ext>
            </a:extLst>
          </p:cNvPr>
          <p:cNvSpPr>
            <a:spLocks noGrp="1"/>
          </p:cNvSpPr>
          <p:nvPr>
            <p:ph sz="quarter" idx="10"/>
          </p:nvPr>
        </p:nvSpPr>
        <p:spPr>
          <a:xfrm>
            <a:off x="474546" y="1447800"/>
            <a:ext cx="8194907" cy="993775"/>
          </a:xfrm>
          <a:prstGeom prst="rect">
            <a:avLst/>
          </a:prstGeom>
        </p:spPr>
        <p:txBody>
          <a:bodyPr/>
          <a:lstStyle>
            <a:lvl1pPr marL="0" indent="0">
              <a:buNone/>
              <a:defRPr b="0" i="0">
                <a:solidFill>
                  <a:srgbClr val="675E50"/>
                </a:solidFill>
                <a:latin typeface="Arial" panose="020B0604020202020204" pitchFamily="34" charset="0"/>
                <a:cs typeface="Arial" panose="020B0604020202020204" pitchFamily="34" charset="0"/>
              </a:defRPr>
            </a:lvl1pPr>
            <a:lvl2pPr marL="342900" indent="0">
              <a:buNone/>
              <a:defRPr b="0" i="0">
                <a:solidFill>
                  <a:srgbClr val="675E50"/>
                </a:solidFill>
                <a:latin typeface="Arial" panose="020B0604020202020204" pitchFamily="34" charset="0"/>
                <a:cs typeface="Arial" panose="020B0604020202020204" pitchFamily="34" charset="0"/>
              </a:defRPr>
            </a:lvl2pPr>
            <a:lvl3pPr marL="685800" indent="0">
              <a:buNone/>
              <a:defRPr b="0" i="0">
                <a:solidFill>
                  <a:srgbClr val="675E50"/>
                </a:solidFill>
                <a:latin typeface="Arial" panose="020B0604020202020204" pitchFamily="34" charset="0"/>
                <a:cs typeface="Arial" panose="020B0604020202020204" pitchFamily="34" charset="0"/>
              </a:defRPr>
            </a:lvl3pPr>
            <a:lvl4pPr marL="1028700" indent="0">
              <a:buNone/>
              <a:defRPr b="0" i="0">
                <a:solidFill>
                  <a:srgbClr val="675E50"/>
                </a:solidFill>
                <a:latin typeface="Arial" panose="020B0604020202020204" pitchFamily="34" charset="0"/>
                <a:cs typeface="Arial" panose="020B0604020202020204" pitchFamily="34" charset="0"/>
              </a:defRPr>
            </a:lvl4pPr>
            <a:lvl5pPr marL="1371600" indent="0">
              <a:buNone/>
              <a:defRPr b="0" i="0">
                <a:solidFill>
                  <a:srgbClr val="675E50"/>
                </a:solidFill>
                <a:latin typeface="Arial" panose="020B0604020202020204" pitchFamily="34" charset="0"/>
                <a:cs typeface="Arial" panose="020B0604020202020204" pitchFamily="34" charset="0"/>
              </a:defRPr>
            </a:lvl5pPr>
          </a:lstStyle>
          <a:p>
            <a:pPr lvl="0"/>
            <a:r>
              <a:rPr lang="it-IT" dirty="0"/>
              <a:t>Fare clic per modificare gli stili del testo dello schema</a:t>
            </a:r>
          </a:p>
        </p:txBody>
      </p:sp>
      <p:sp>
        <p:nvSpPr>
          <p:cNvPr id="17" name="Segnaposto immagine 16">
            <a:extLst>
              <a:ext uri="{FF2B5EF4-FFF2-40B4-BE49-F238E27FC236}">
                <a16:creationId xmlns:a16="http://schemas.microsoft.com/office/drawing/2014/main" id="{4B6BAEF9-37F3-524E-824C-3CD84FEB81D0}"/>
              </a:ext>
            </a:extLst>
          </p:cNvPr>
          <p:cNvSpPr>
            <a:spLocks noGrp="1"/>
          </p:cNvSpPr>
          <p:nvPr>
            <p:ph type="pic" sz="quarter" idx="11"/>
          </p:nvPr>
        </p:nvSpPr>
        <p:spPr>
          <a:xfrm>
            <a:off x="456109" y="2686035"/>
            <a:ext cx="2574653" cy="1552547"/>
          </a:xfrm>
          <a:prstGeom prst="rect">
            <a:avLst/>
          </a:prstGeom>
        </p:spPr>
        <p:txBody>
          <a:bodyPr/>
          <a:lstStyle>
            <a:lvl1pPr marL="0" indent="0">
              <a:buNone/>
              <a:defRPr/>
            </a:lvl1pPr>
          </a:lstStyle>
          <a:p>
            <a:endParaRPr lang="it-IT" dirty="0"/>
          </a:p>
        </p:txBody>
      </p:sp>
      <p:sp>
        <p:nvSpPr>
          <p:cNvPr id="19" name="Segnaposto piè di pagina 18">
            <a:extLst>
              <a:ext uri="{FF2B5EF4-FFF2-40B4-BE49-F238E27FC236}">
                <a16:creationId xmlns:a16="http://schemas.microsoft.com/office/drawing/2014/main" id="{C62D6027-127D-6942-8B56-9CE0C2ABF3FF}"/>
              </a:ext>
            </a:extLst>
          </p:cNvPr>
          <p:cNvSpPr>
            <a:spLocks noGrp="1"/>
          </p:cNvSpPr>
          <p:nvPr>
            <p:ph type="ftr" sz="quarter" idx="12"/>
          </p:nvPr>
        </p:nvSpPr>
        <p:spPr/>
        <p:txBody>
          <a:bodyPr/>
          <a:lstStyle>
            <a:lvl1pPr>
              <a:defRPr b="0" i="0">
                <a:latin typeface="Arial" panose="020B0604020202020204" pitchFamily="34" charset="0"/>
                <a:cs typeface="Arial" panose="020B0604020202020204" pitchFamily="34" charset="0"/>
              </a:defRPr>
            </a:lvl1pPr>
          </a:lstStyle>
          <a:p>
            <a:endParaRPr lang="it-IT" dirty="0"/>
          </a:p>
        </p:txBody>
      </p:sp>
      <p:sp>
        <p:nvSpPr>
          <p:cNvPr id="20" name="Segnaposto numero diapositiva 19">
            <a:extLst>
              <a:ext uri="{FF2B5EF4-FFF2-40B4-BE49-F238E27FC236}">
                <a16:creationId xmlns:a16="http://schemas.microsoft.com/office/drawing/2014/main" id="{480A0251-0E03-BC41-9FEB-A559F9E3EF6D}"/>
              </a:ext>
            </a:extLst>
          </p:cNvPr>
          <p:cNvSpPr>
            <a:spLocks noGrp="1"/>
          </p:cNvSpPr>
          <p:nvPr>
            <p:ph type="sldNum" sz="quarter" idx="13"/>
          </p:nvPr>
        </p:nvSpPr>
        <p:spPr/>
        <p:txBody>
          <a:bodyPr/>
          <a:lstStyle>
            <a:lvl1pPr>
              <a:defRPr b="1" i="0">
                <a:latin typeface="Arial" panose="020B0604020202020204" pitchFamily="34" charset="0"/>
                <a:cs typeface="Arial" panose="020B0604020202020204" pitchFamily="34" charset="0"/>
              </a:defRPr>
            </a:lvl1pPr>
          </a:lstStyle>
          <a:p>
            <a:fld id="{ACEF61E3-7C7C-8442-9910-F4F48F9FB7B8}" type="slidenum">
              <a:rPr lang="it-IT" smtClean="0"/>
              <a:pPr/>
              <a:t>‹#›</a:t>
            </a:fld>
            <a:endParaRPr lang="it-IT" dirty="0"/>
          </a:p>
        </p:txBody>
      </p:sp>
      <p:sp>
        <p:nvSpPr>
          <p:cNvPr id="9" name="Segnaposto immagine 16">
            <a:extLst>
              <a:ext uri="{FF2B5EF4-FFF2-40B4-BE49-F238E27FC236}">
                <a16:creationId xmlns:a16="http://schemas.microsoft.com/office/drawing/2014/main" id="{3DBA7386-311F-2545-9976-775FBCB922BB}"/>
              </a:ext>
            </a:extLst>
          </p:cNvPr>
          <p:cNvSpPr>
            <a:spLocks noGrp="1"/>
          </p:cNvSpPr>
          <p:nvPr>
            <p:ph type="pic" sz="quarter" idx="14"/>
          </p:nvPr>
        </p:nvSpPr>
        <p:spPr>
          <a:xfrm>
            <a:off x="3292748" y="2671028"/>
            <a:ext cx="2574653" cy="1552547"/>
          </a:xfrm>
          <a:prstGeom prst="rect">
            <a:avLst/>
          </a:prstGeom>
        </p:spPr>
        <p:txBody>
          <a:bodyPr/>
          <a:lstStyle>
            <a:lvl1pPr marL="0" indent="0">
              <a:buNone/>
              <a:defRPr/>
            </a:lvl1pPr>
          </a:lstStyle>
          <a:p>
            <a:endParaRPr lang="it-IT" dirty="0"/>
          </a:p>
        </p:txBody>
      </p:sp>
      <p:sp>
        <p:nvSpPr>
          <p:cNvPr id="10" name="Segnaposto immagine 16">
            <a:extLst>
              <a:ext uri="{FF2B5EF4-FFF2-40B4-BE49-F238E27FC236}">
                <a16:creationId xmlns:a16="http://schemas.microsoft.com/office/drawing/2014/main" id="{EC19D7C2-78F7-5448-9BA6-8DAD8A65F4CE}"/>
              </a:ext>
            </a:extLst>
          </p:cNvPr>
          <p:cNvSpPr>
            <a:spLocks noGrp="1"/>
          </p:cNvSpPr>
          <p:nvPr>
            <p:ph type="pic" sz="quarter" idx="15"/>
          </p:nvPr>
        </p:nvSpPr>
        <p:spPr>
          <a:xfrm>
            <a:off x="6101035" y="2671027"/>
            <a:ext cx="2574653" cy="1552547"/>
          </a:xfrm>
          <a:prstGeom prst="rect">
            <a:avLst/>
          </a:prstGeom>
        </p:spPr>
        <p:txBody>
          <a:bodyPr/>
          <a:lstStyle>
            <a:lvl1pPr marL="0" indent="0">
              <a:buNone/>
              <a:defRPr/>
            </a:lvl1pPr>
          </a:lstStyle>
          <a:p>
            <a:endParaRPr lang="it-IT" dirty="0"/>
          </a:p>
        </p:txBody>
      </p:sp>
      <p:sp>
        <p:nvSpPr>
          <p:cNvPr id="11" name="Titolo 17">
            <a:extLst>
              <a:ext uri="{FF2B5EF4-FFF2-40B4-BE49-F238E27FC236}">
                <a16:creationId xmlns:a16="http://schemas.microsoft.com/office/drawing/2014/main" id="{71F9D60E-E5E8-7546-B79A-F402B5DE62F5}"/>
              </a:ext>
            </a:extLst>
          </p:cNvPr>
          <p:cNvSpPr>
            <a:spLocks noGrp="1"/>
          </p:cNvSpPr>
          <p:nvPr>
            <p:ph type="title"/>
          </p:nvPr>
        </p:nvSpPr>
        <p:spPr>
          <a:xfrm>
            <a:off x="476754" y="51470"/>
            <a:ext cx="7886700" cy="993775"/>
          </a:xfrm>
        </p:spPr>
        <p:txBody>
          <a:bodyPr/>
          <a:lstStyle/>
          <a:p>
            <a:r>
              <a:rPr lang="it-IT" dirty="0"/>
              <a:t>Fare clic per modificare lo stile del titolo dello schema</a:t>
            </a:r>
          </a:p>
        </p:txBody>
      </p:sp>
    </p:spTree>
    <p:extLst>
      <p:ext uri="{BB962C8B-B14F-4D97-AF65-F5344CB8AC3E}">
        <p14:creationId xmlns:p14="http://schemas.microsoft.com/office/powerpoint/2010/main" val="2828917117"/>
      </p:ext>
    </p:extLst>
  </p:cSld>
  <p:clrMapOvr>
    <a:masterClrMapping/>
  </p:clrMapOvr>
  <p:extLst>
    <p:ext uri="{DCECCB84-F9BA-43D5-87BE-67443E8EF086}">
      <p15:sldGuideLst xmlns:p15="http://schemas.microsoft.com/office/powerpoint/2012/main">
        <p15:guide id="1" pos="295" userDrawn="1">
          <p15:clr>
            <a:srgbClr val="FBAE40"/>
          </p15:clr>
        </p15:guide>
        <p15:guide id="2" pos="2064" userDrawn="1">
          <p15:clr>
            <a:srgbClr val="FBAE40"/>
          </p15:clr>
        </p15:guide>
        <p15:guide id="3" pos="3833"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sto">
    <p:spTree>
      <p:nvGrpSpPr>
        <p:cNvPr id="1" name=""/>
        <p:cNvGrpSpPr/>
        <p:nvPr/>
      </p:nvGrpSpPr>
      <p:grpSpPr>
        <a:xfrm>
          <a:off x="0" y="0"/>
          <a:ext cx="0" cy="0"/>
          <a:chOff x="0" y="0"/>
          <a:chExt cx="0" cy="0"/>
        </a:xfrm>
      </p:grpSpPr>
      <p:sp>
        <p:nvSpPr>
          <p:cNvPr id="19" name="Segnaposto piè di pagina 18">
            <a:extLst>
              <a:ext uri="{FF2B5EF4-FFF2-40B4-BE49-F238E27FC236}">
                <a16:creationId xmlns:a16="http://schemas.microsoft.com/office/drawing/2014/main" id="{C62D6027-127D-6942-8B56-9CE0C2ABF3FF}"/>
              </a:ext>
            </a:extLst>
          </p:cNvPr>
          <p:cNvSpPr>
            <a:spLocks noGrp="1"/>
          </p:cNvSpPr>
          <p:nvPr>
            <p:ph type="ftr" sz="quarter" idx="12"/>
          </p:nvPr>
        </p:nvSpPr>
        <p:spPr/>
        <p:txBody>
          <a:bodyPr/>
          <a:lstStyle>
            <a:lvl1pPr>
              <a:defRPr b="0" i="0">
                <a:latin typeface="Arial" panose="020B0604020202020204" pitchFamily="34" charset="0"/>
                <a:cs typeface="Arial" panose="020B0604020202020204" pitchFamily="34" charset="0"/>
              </a:defRPr>
            </a:lvl1pPr>
          </a:lstStyle>
          <a:p>
            <a:endParaRPr lang="it-IT" dirty="0"/>
          </a:p>
        </p:txBody>
      </p:sp>
      <p:sp>
        <p:nvSpPr>
          <p:cNvPr id="20" name="Segnaposto numero diapositiva 19">
            <a:extLst>
              <a:ext uri="{FF2B5EF4-FFF2-40B4-BE49-F238E27FC236}">
                <a16:creationId xmlns:a16="http://schemas.microsoft.com/office/drawing/2014/main" id="{480A0251-0E03-BC41-9FEB-A559F9E3EF6D}"/>
              </a:ext>
            </a:extLst>
          </p:cNvPr>
          <p:cNvSpPr>
            <a:spLocks noGrp="1"/>
          </p:cNvSpPr>
          <p:nvPr>
            <p:ph type="sldNum" sz="quarter" idx="13"/>
          </p:nvPr>
        </p:nvSpPr>
        <p:spPr/>
        <p:txBody>
          <a:bodyPr/>
          <a:lstStyle>
            <a:lvl1pPr>
              <a:defRPr b="1" i="0">
                <a:latin typeface="Arial" panose="020B0604020202020204" pitchFamily="34" charset="0"/>
                <a:cs typeface="Arial" panose="020B0604020202020204" pitchFamily="34" charset="0"/>
              </a:defRPr>
            </a:lvl1pPr>
          </a:lstStyle>
          <a:p>
            <a:fld id="{ACEF61E3-7C7C-8442-9910-F4F48F9FB7B8}" type="slidenum">
              <a:rPr lang="it-IT" smtClean="0"/>
              <a:pPr/>
              <a:t>‹#›</a:t>
            </a:fld>
            <a:endParaRPr lang="it-IT" dirty="0"/>
          </a:p>
        </p:txBody>
      </p:sp>
      <p:sp>
        <p:nvSpPr>
          <p:cNvPr id="3" name="Segnaposto testo 2">
            <a:extLst>
              <a:ext uri="{FF2B5EF4-FFF2-40B4-BE49-F238E27FC236}">
                <a16:creationId xmlns:a16="http://schemas.microsoft.com/office/drawing/2014/main" id="{99E8D9DB-924B-BD43-98F2-D3CFDC393B19}"/>
              </a:ext>
            </a:extLst>
          </p:cNvPr>
          <p:cNvSpPr>
            <a:spLocks noGrp="1"/>
          </p:cNvSpPr>
          <p:nvPr>
            <p:ph type="body" sz="quarter" idx="14"/>
          </p:nvPr>
        </p:nvSpPr>
        <p:spPr>
          <a:xfrm>
            <a:off x="468312" y="1419224"/>
            <a:ext cx="8207375" cy="2736701"/>
          </a:xfrm>
          <a:prstGeom prst="rect">
            <a:avLst/>
          </a:prstGeom>
        </p:spPr>
        <p:txBody>
          <a:bodyPr/>
          <a:lstStyle>
            <a:lvl1pPr>
              <a:defRPr sz="2000" b="0" i="0">
                <a:solidFill>
                  <a:srgbClr val="675E50"/>
                </a:solidFill>
                <a:latin typeface="Arial" panose="020B0604020202020204" pitchFamily="34" charset="0"/>
                <a:cs typeface="Arial" panose="020B0604020202020204" pitchFamily="34" charset="0"/>
              </a:defRPr>
            </a:lvl1pPr>
            <a:lvl2pPr>
              <a:defRPr sz="2000" b="0" i="0">
                <a:solidFill>
                  <a:srgbClr val="675E50"/>
                </a:solidFill>
                <a:latin typeface="Arial" panose="020B0604020202020204" pitchFamily="34" charset="0"/>
                <a:cs typeface="Arial" panose="020B0604020202020204" pitchFamily="34" charset="0"/>
              </a:defRPr>
            </a:lvl2pPr>
            <a:lvl3pPr>
              <a:defRPr sz="2000" b="0" i="0">
                <a:solidFill>
                  <a:srgbClr val="675E50"/>
                </a:solidFill>
                <a:latin typeface="Arial" panose="020B0604020202020204" pitchFamily="34" charset="0"/>
                <a:cs typeface="Arial" panose="020B0604020202020204" pitchFamily="34" charset="0"/>
              </a:defRPr>
            </a:lvl3pPr>
            <a:lvl4pPr>
              <a:defRPr sz="2000" b="0" i="0">
                <a:solidFill>
                  <a:srgbClr val="675E50"/>
                </a:solidFill>
                <a:latin typeface="Arial" panose="020B0604020202020204" pitchFamily="34" charset="0"/>
                <a:cs typeface="Arial" panose="020B0604020202020204" pitchFamily="34" charset="0"/>
              </a:defRPr>
            </a:lvl4pPr>
            <a:lvl5pPr>
              <a:defRPr sz="2000" b="0" i="0">
                <a:solidFill>
                  <a:srgbClr val="675E50"/>
                </a:solidFill>
                <a:latin typeface="Arial" panose="020B0604020202020204" pitchFamily="34" charset="0"/>
                <a:cs typeface="Arial" panose="020B0604020202020204" pitchFamily="34" charset="0"/>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6" name="Titolo 17">
            <a:extLst>
              <a:ext uri="{FF2B5EF4-FFF2-40B4-BE49-F238E27FC236}">
                <a16:creationId xmlns:a16="http://schemas.microsoft.com/office/drawing/2014/main" id="{6FD5A412-1E6B-F842-A737-73929F235483}"/>
              </a:ext>
            </a:extLst>
          </p:cNvPr>
          <p:cNvSpPr>
            <a:spLocks noGrp="1"/>
          </p:cNvSpPr>
          <p:nvPr>
            <p:ph type="title"/>
          </p:nvPr>
        </p:nvSpPr>
        <p:spPr>
          <a:xfrm>
            <a:off x="476754" y="51470"/>
            <a:ext cx="7886700" cy="993775"/>
          </a:xfrm>
        </p:spPr>
        <p:txBody>
          <a:bodyPr/>
          <a:lstStyle/>
          <a:p>
            <a:r>
              <a:rPr lang="it-IT" dirty="0"/>
              <a:t>Fare clic per modificare lo stile del titolo dello schema</a:t>
            </a:r>
          </a:p>
        </p:txBody>
      </p:sp>
    </p:spTree>
    <p:extLst>
      <p:ext uri="{BB962C8B-B14F-4D97-AF65-F5344CB8AC3E}">
        <p14:creationId xmlns:p14="http://schemas.microsoft.com/office/powerpoint/2010/main" val="444853090"/>
      </p:ext>
    </p:extLst>
  </p:cSld>
  <p:clrMapOvr>
    <a:masterClrMapping/>
  </p:clrMapOvr>
  <p:extLst>
    <p:ext uri="{DCECCB84-F9BA-43D5-87BE-67443E8EF086}">
      <p15:sldGuideLst xmlns:p15="http://schemas.microsoft.com/office/powerpoint/2012/main">
        <p15:guide id="1" pos="295">
          <p15:clr>
            <a:srgbClr val="FBAE40"/>
          </p15:clr>
        </p15:guide>
        <p15:guide id="2" pos="2064">
          <p15:clr>
            <a:srgbClr val="FBAE40"/>
          </p15:clr>
        </p15:guide>
        <p15:guide id="3" pos="383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98577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22E661A7-A0D2-9B49-ACD0-F5FF5B0B9559}"/>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t="75065" r="28623"/>
          <a:stretch/>
        </p:blipFill>
        <p:spPr>
          <a:xfrm>
            <a:off x="250825" y="0"/>
            <a:ext cx="8893175" cy="1294477"/>
          </a:xfrm>
          <a:prstGeom prst="rect">
            <a:avLst/>
          </a:prstGeom>
        </p:spPr>
      </p:pic>
      <p:pic>
        <p:nvPicPr>
          <p:cNvPr id="4" name="Immagine 3">
            <a:extLst>
              <a:ext uri="{FF2B5EF4-FFF2-40B4-BE49-F238E27FC236}">
                <a16:creationId xmlns:a16="http://schemas.microsoft.com/office/drawing/2014/main" id="{B3D3EC51-30F5-0A42-88D7-2D38BF75FC1B}"/>
              </a:ext>
            </a:extLst>
          </p:cNvPr>
          <p:cNvPicPr>
            <a:picLocks noChangeAspect="1"/>
          </p:cNvPicPr>
          <p:nvPr userDrawn="1"/>
        </p:nvPicPr>
        <p:blipFill rotWithShape="1">
          <a:blip r:embed="rId7" cstate="print">
            <a:extLst>
              <a:ext uri="{28A0092B-C50C-407E-A947-70E740481C1C}">
                <a14:useLocalDpi xmlns:a14="http://schemas.microsoft.com/office/drawing/2010/main"/>
              </a:ext>
            </a:extLst>
          </a:blip>
          <a:srcRect r="52537"/>
          <a:stretch/>
        </p:blipFill>
        <p:spPr>
          <a:xfrm>
            <a:off x="5220072" y="4764179"/>
            <a:ext cx="1350481" cy="366001"/>
          </a:xfrm>
          <a:prstGeom prst="rect">
            <a:avLst/>
          </a:prstGeom>
        </p:spPr>
      </p:pic>
      <p:sp>
        <p:nvSpPr>
          <p:cNvPr id="5" name="Rettangolo 4">
            <a:extLst>
              <a:ext uri="{FF2B5EF4-FFF2-40B4-BE49-F238E27FC236}">
                <a16:creationId xmlns:a16="http://schemas.microsoft.com/office/drawing/2014/main" id="{5AE918C4-4682-D64A-8606-F5A307AF2FA4}"/>
              </a:ext>
            </a:extLst>
          </p:cNvPr>
          <p:cNvSpPr/>
          <p:nvPr userDrawn="1"/>
        </p:nvSpPr>
        <p:spPr>
          <a:xfrm>
            <a:off x="-36512" y="4703978"/>
            <a:ext cx="5070764" cy="460060"/>
          </a:xfrm>
          <a:prstGeom prst="rect">
            <a:avLst/>
          </a:prstGeom>
          <a:solidFill>
            <a:srgbClr val="917E7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it-IT">
              <a:solidFill>
                <a:srgbClr val="917E70"/>
              </a:solidFill>
            </a:endParaRPr>
          </a:p>
        </p:txBody>
      </p:sp>
      <p:sp>
        <p:nvSpPr>
          <p:cNvPr id="2" name="Segnaposto titolo 1">
            <a:extLst>
              <a:ext uri="{FF2B5EF4-FFF2-40B4-BE49-F238E27FC236}">
                <a16:creationId xmlns:a16="http://schemas.microsoft.com/office/drawing/2014/main" id="{856A0D8D-6E66-1F4D-B271-CE3F0FF2CAF5}"/>
              </a:ext>
            </a:extLst>
          </p:cNvPr>
          <p:cNvSpPr>
            <a:spLocks noGrp="1"/>
          </p:cNvSpPr>
          <p:nvPr>
            <p:ph type="title"/>
          </p:nvPr>
        </p:nvSpPr>
        <p:spPr>
          <a:xfrm>
            <a:off x="501724" y="65807"/>
            <a:ext cx="7886700" cy="993775"/>
          </a:xfrm>
          <a:prstGeom prst="rect">
            <a:avLst/>
          </a:prstGeom>
        </p:spPr>
        <p:txBody>
          <a:bodyPr vert="horz" lIns="91440" tIns="45720" rIns="91440" bIns="45720" rtlCol="0" anchor="ctr">
            <a:normAutofit/>
          </a:bodyPr>
          <a:lstStyle/>
          <a:p>
            <a:r>
              <a:rPr lang="it-IT" dirty="0"/>
              <a:t>Fare clic per modificare lo stile del titolo dello schema</a:t>
            </a:r>
          </a:p>
        </p:txBody>
      </p:sp>
      <p:sp>
        <p:nvSpPr>
          <p:cNvPr id="7" name="Segnaposto piè di pagina 6">
            <a:extLst>
              <a:ext uri="{FF2B5EF4-FFF2-40B4-BE49-F238E27FC236}">
                <a16:creationId xmlns:a16="http://schemas.microsoft.com/office/drawing/2014/main" id="{9E260680-1E97-D546-BADB-7913D4827DC6}"/>
              </a:ext>
            </a:extLst>
          </p:cNvPr>
          <p:cNvSpPr>
            <a:spLocks noGrp="1"/>
          </p:cNvSpPr>
          <p:nvPr>
            <p:ph type="ftr" sz="quarter" idx="3"/>
          </p:nvPr>
        </p:nvSpPr>
        <p:spPr>
          <a:xfrm>
            <a:off x="468313" y="4809862"/>
            <a:ext cx="3086100" cy="274637"/>
          </a:xfrm>
          <a:prstGeom prst="rect">
            <a:avLst/>
          </a:prstGeom>
        </p:spPr>
        <p:txBody>
          <a:bodyPr vert="horz" lIns="91440" tIns="45720" rIns="91440" bIns="45720" rtlCol="0" anchor="ctr"/>
          <a:lstStyle>
            <a:lvl1pPr algn="l">
              <a:defRPr sz="1200">
                <a:solidFill>
                  <a:schemeClr val="bg1"/>
                </a:solidFill>
              </a:defRPr>
            </a:lvl1pPr>
          </a:lstStyle>
          <a:p>
            <a:endParaRPr lang="it-IT" dirty="0"/>
          </a:p>
        </p:txBody>
      </p:sp>
      <p:sp>
        <p:nvSpPr>
          <p:cNvPr id="8" name="Segnaposto numero diapositiva 7">
            <a:extLst>
              <a:ext uri="{FF2B5EF4-FFF2-40B4-BE49-F238E27FC236}">
                <a16:creationId xmlns:a16="http://schemas.microsoft.com/office/drawing/2014/main" id="{FB1C59D9-B738-9143-84B9-911FF978BE2F}"/>
              </a:ext>
            </a:extLst>
          </p:cNvPr>
          <p:cNvSpPr>
            <a:spLocks noGrp="1"/>
          </p:cNvSpPr>
          <p:nvPr>
            <p:ph type="sldNum" sz="quarter" idx="4"/>
          </p:nvPr>
        </p:nvSpPr>
        <p:spPr>
          <a:xfrm>
            <a:off x="3524250" y="4809863"/>
            <a:ext cx="1358900" cy="274636"/>
          </a:xfrm>
          <a:prstGeom prst="rect">
            <a:avLst/>
          </a:prstGeom>
        </p:spPr>
        <p:txBody>
          <a:bodyPr vert="horz" lIns="91440" tIns="45720" rIns="91440" bIns="45720" rtlCol="0" anchor="ctr"/>
          <a:lstStyle>
            <a:lvl1pPr algn="r">
              <a:defRPr sz="1200">
                <a:solidFill>
                  <a:schemeClr val="bg1"/>
                </a:solidFill>
              </a:defRPr>
            </a:lvl1pPr>
          </a:lstStyle>
          <a:p>
            <a:fld id="{ACEF61E3-7C7C-8442-9910-F4F48F9FB7B8}" type="slidenum">
              <a:rPr lang="it-IT" smtClean="0"/>
              <a:pPr/>
              <a:t>‹#›</a:t>
            </a:fld>
            <a:endParaRPr lang="it-IT"/>
          </a:p>
        </p:txBody>
      </p:sp>
      <p:pic>
        <p:nvPicPr>
          <p:cNvPr id="10" name="Immagine 9">
            <a:extLst>
              <a:ext uri="{FF2B5EF4-FFF2-40B4-BE49-F238E27FC236}">
                <a16:creationId xmlns:a16="http://schemas.microsoft.com/office/drawing/2014/main" id="{6AC3833C-7B23-5D46-9294-499959EBA203}"/>
              </a:ext>
            </a:extLst>
          </p:cNvPr>
          <p:cNvPicPr>
            <a:picLocks noChangeAspect="1"/>
          </p:cNvPicPr>
          <p:nvPr userDrawn="1"/>
        </p:nvPicPr>
        <p:blipFill rotWithShape="1">
          <a:blip r:embed="rId7" cstate="print">
            <a:extLst>
              <a:ext uri="{28A0092B-C50C-407E-A947-70E740481C1C}">
                <a14:useLocalDpi xmlns:a14="http://schemas.microsoft.com/office/drawing/2010/main"/>
              </a:ext>
            </a:extLst>
          </a:blip>
          <a:srcRect l="51953" t="9971" r="-1084" b="31230"/>
          <a:stretch/>
        </p:blipFill>
        <p:spPr>
          <a:xfrm>
            <a:off x="6804248" y="4751364"/>
            <a:ext cx="2251528" cy="346607"/>
          </a:xfrm>
          <a:prstGeom prst="rect">
            <a:avLst/>
          </a:prstGeom>
        </p:spPr>
      </p:pic>
    </p:spTree>
    <p:extLst>
      <p:ext uri="{BB962C8B-B14F-4D97-AF65-F5344CB8AC3E}">
        <p14:creationId xmlns:p14="http://schemas.microsoft.com/office/powerpoint/2010/main" val="1468322574"/>
      </p:ext>
    </p:extLst>
  </p:cSld>
  <p:clrMap bg1="lt1" tx1="dk1" bg2="lt2" tx2="dk2" accent1="accent1" accent2="accent2" accent3="accent3" accent4="accent4" accent5="accent5" accent6="accent6" hlink="hlink" folHlink="folHlink"/>
  <p:sldLayoutIdLst>
    <p:sldLayoutId id="2147483667" r:id="rId1"/>
    <p:sldLayoutId id="2147483669" r:id="rId2"/>
    <p:sldLayoutId id="2147483670" r:id="rId3"/>
    <p:sldLayoutId id="2147483668" r:id="rId4"/>
  </p:sldLayoutIdLst>
  <p:hf hdr="0"/>
  <p:txStyles>
    <p:titleStyle>
      <a:lvl1pPr algn="l" defTabSz="685800" rtl="0" eaLnBrk="1" latinLnBrk="0" hangingPunct="1">
        <a:lnSpc>
          <a:spcPct val="90000"/>
        </a:lnSpc>
        <a:spcBef>
          <a:spcPct val="0"/>
        </a:spcBef>
        <a:buNone/>
        <a:defRPr sz="2800" b="1" i="0" kern="1200">
          <a:solidFill>
            <a:schemeClr val="bg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95" userDrawn="1">
          <p15:clr>
            <a:srgbClr val="F26B43"/>
          </p15:clr>
        </p15:guide>
        <p15:guide id="2" orient="horz" pos="305" userDrawn="1">
          <p15:clr>
            <a:srgbClr val="F26B43"/>
          </p15:clr>
        </p15:guide>
        <p15:guide id="3" pos="5465" userDrawn="1">
          <p15:clr>
            <a:srgbClr val="F26B43"/>
          </p15:clr>
        </p15:guide>
        <p15:guide id="4" orient="horz" pos="89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4.pn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5.pn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magine 13">
            <a:extLst>
              <a:ext uri="{FF2B5EF4-FFF2-40B4-BE49-F238E27FC236}">
                <a16:creationId xmlns:a16="http://schemas.microsoft.com/office/drawing/2014/main" id="{0F3AEFE3-B2CD-104F-A047-52787AE0AEE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12004"/>
          <a:stretch/>
        </p:blipFill>
        <p:spPr>
          <a:xfrm rot="4011547">
            <a:off x="1075786" y="-1263940"/>
            <a:ext cx="7138259" cy="9543613"/>
          </a:xfrm>
          <a:prstGeom prst="rect">
            <a:avLst/>
          </a:prstGeom>
        </p:spPr>
      </p:pic>
      <p:sp>
        <p:nvSpPr>
          <p:cNvPr id="8" name="CasellaDiTesto 7">
            <a:extLst>
              <a:ext uri="{FF2B5EF4-FFF2-40B4-BE49-F238E27FC236}">
                <a16:creationId xmlns:a16="http://schemas.microsoft.com/office/drawing/2014/main" id="{C5DBB080-BC74-4148-959E-3C055B62E17A}"/>
              </a:ext>
            </a:extLst>
          </p:cNvPr>
          <p:cNvSpPr txBox="1"/>
          <p:nvPr/>
        </p:nvSpPr>
        <p:spPr>
          <a:xfrm>
            <a:off x="539552" y="1986393"/>
            <a:ext cx="8208912" cy="2985433"/>
          </a:xfrm>
          <a:prstGeom prst="rect">
            <a:avLst/>
          </a:prstGeom>
          <a:noFill/>
        </p:spPr>
        <p:txBody>
          <a:bodyPr wrap="square" rtlCol="0">
            <a:spAutoFit/>
          </a:bodyPr>
          <a:lstStyle/>
          <a:p>
            <a:pPr algn="ctr"/>
            <a:r>
              <a:rPr lang="de-DE" sz="4800" b="1" dirty="0" err="1">
                <a:solidFill>
                  <a:schemeClr val="bg1"/>
                </a:solidFill>
                <a:latin typeface="Arial" panose="020B0604020202020204" pitchFamily="34" charset="0"/>
                <a:cs typeface="Arial" panose="020B0604020202020204" pitchFamily="34" charset="0"/>
              </a:rPr>
              <a:t>Cleanstone</a:t>
            </a:r>
            <a:r>
              <a:rPr lang="de-DE" sz="4800" b="1" dirty="0">
                <a:solidFill>
                  <a:schemeClr val="bg1"/>
                </a:solidFill>
                <a:latin typeface="Arial" panose="020B0604020202020204" pitchFamily="34" charset="0"/>
                <a:cs typeface="Arial" panose="020B0604020202020204" pitchFamily="34" charset="0"/>
              </a:rPr>
              <a:t> Project</a:t>
            </a:r>
          </a:p>
          <a:p>
            <a:pPr algn="ctr"/>
            <a:endParaRPr lang="en-US" sz="1500" b="1" dirty="0">
              <a:solidFill>
                <a:schemeClr val="bg1"/>
              </a:solidFill>
              <a:latin typeface="Arial" panose="020B0604020202020204" pitchFamily="34" charset="0"/>
              <a:cs typeface="Arial" panose="020B0604020202020204" pitchFamily="34" charset="0"/>
            </a:endParaRPr>
          </a:p>
          <a:p>
            <a:pPr algn="ctr"/>
            <a:r>
              <a:rPr lang="en-US" sz="1500" b="1" dirty="0">
                <a:solidFill>
                  <a:schemeClr val="bg1"/>
                </a:solidFill>
                <a:latin typeface="Arial" panose="020B0604020202020204" pitchFamily="34" charset="0"/>
                <a:cs typeface="Arial" panose="020B0604020202020204" pitchFamily="34" charset="0"/>
              </a:rPr>
              <a:t>Carinthia University of Applied Sciences </a:t>
            </a:r>
          </a:p>
          <a:p>
            <a:pPr algn="r"/>
            <a:endParaRPr lang="en-US" sz="1500" b="1" dirty="0">
              <a:solidFill>
                <a:schemeClr val="bg1"/>
              </a:solidFill>
              <a:latin typeface="Arial" panose="020B0604020202020204" pitchFamily="34" charset="0"/>
              <a:cs typeface="Arial" panose="020B0604020202020204" pitchFamily="34" charset="0"/>
            </a:endParaRPr>
          </a:p>
          <a:p>
            <a:pPr algn="r"/>
            <a:endParaRPr lang="en-US" sz="1500" b="1" dirty="0">
              <a:solidFill>
                <a:schemeClr val="bg1"/>
              </a:solidFill>
              <a:latin typeface="Arial" panose="020B0604020202020204" pitchFamily="34" charset="0"/>
              <a:cs typeface="Arial" panose="020B0604020202020204" pitchFamily="34" charset="0"/>
            </a:endParaRPr>
          </a:p>
          <a:p>
            <a:pPr algn="r"/>
            <a:endParaRPr lang="en-US" sz="1500" b="1" dirty="0">
              <a:solidFill>
                <a:schemeClr val="bg1"/>
              </a:solidFill>
              <a:latin typeface="Arial" panose="020B0604020202020204" pitchFamily="34" charset="0"/>
              <a:cs typeface="Arial" panose="020B0604020202020204" pitchFamily="34" charset="0"/>
            </a:endParaRPr>
          </a:p>
          <a:p>
            <a:pPr algn="r"/>
            <a:endParaRPr lang="en-US" sz="1500" b="1" dirty="0">
              <a:solidFill>
                <a:schemeClr val="bg1"/>
              </a:solidFill>
              <a:latin typeface="Arial" panose="020B0604020202020204" pitchFamily="34" charset="0"/>
              <a:cs typeface="Arial" panose="020B0604020202020204" pitchFamily="34" charset="0"/>
            </a:endParaRPr>
          </a:p>
          <a:p>
            <a:pPr algn="r"/>
            <a:endParaRPr lang="en-US" sz="1500" b="1" dirty="0">
              <a:solidFill>
                <a:schemeClr val="bg1"/>
              </a:solidFill>
              <a:latin typeface="Arial" panose="020B0604020202020204" pitchFamily="34" charset="0"/>
              <a:cs typeface="Arial" panose="020B0604020202020204" pitchFamily="34" charset="0"/>
            </a:endParaRPr>
          </a:p>
          <a:p>
            <a:pPr algn="r"/>
            <a:endParaRPr lang="en-US" sz="1500" b="1" dirty="0">
              <a:solidFill>
                <a:schemeClr val="bg1"/>
              </a:solidFill>
              <a:latin typeface="Arial" panose="020B0604020202020204" pitchFamily="34" charset="0"/>
              <a:cs typeface="Arial" panose="020B0604020202020204" pitchFamily="34" charset="0"/>
            </a:endParaRPr>
          </a:p>
          <a:p>
            <a:r>
              <a:rPr lang="en-US" sz="1000" b="1" dirty="0">
                <a:solidFill>
                  <a:schemeClr val="bg1"/>
                </a:solidFill>
                <a:latin typeface="Arial" panose="020B0604020202020204" pitchFamily="34" charset="0"/>
                <a:cs typeface="Arial" panose="020B0604020202020204" pitchFamily="34" charset="0"/>
              </a:rPr>
              <a:t>Online Meeting, 20.05.2021</a:t>
            </a:r>
          </a:p>
          <a:p>
            <a:r>
              <a:rPr lang="en-US" sz="1000" b="1" dirty="0">
                <a:solidFill>
                  <a:schemeClr val="bg1"/>
                </a:solidFill>
                <a:latin typeface="Arial" panose="020B0604020202020204" pitchFamily="34" charset="0"/>
                <a:cs typeface="Arial" panose="020B0604020202020204" pitchFamily="34" charset="0"/>
              </a:rPr>
              <a:t>Author: FH Kärnten Team</a:t>
            </a:r>
          </a:p>
        </p:txBody>
      </p:sp>
      <p:pic>
        <p:nvPicPr>
          <p:cNvPr id="6" name="Immagine 5">
            <a:extLst>
              <a:ext uri="{FF2B5EF4-FFF2-40B4-BE49-F238E27FC236}">
                <a16:creationId xmlns:a16="http://schemas.microsoft.com/office/drawing/2014/main" id="{83991829-693F-3046-9E74-54ED7B2CF87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52537"/>
          <a:stretch/>
        </p:blipFill>
        <p:spPr>
          <a:xfrm>
            <a:off x="251520" y="526312"/>
            <a:ext cx="1943448" cy="526704"/>
          </a:xfrm>
          <a:prstGeom prst="rect">
            <a:avLst/>
          </a:prstGeom>
        </p:spPr>
      </p:pic>
      <p:pic>
        <p:nvPicPr>
          <p:cNvPr id="7" name="Immagine 6">
            <a:extLst>
              <a:ext uri="{FF2B5EF4-FFF2-40B4-BE49-F238E27FC236}">
                <a16:creationId xmlns:a16="http://schemas.microsoft.com/office/drawing/2014/main" id="{76A3C874-C761-7244-97AB-1B83E69EDAC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51953" t="9971" r="-1084" b="31230"/>
          <a:stretch/>
        </p:blipFill>
        <p:spPr>
          <a:xfrm>
            <a:off x="2812241" y="454681"/>
            <a:ext cx="4352047" cy="669967"/>
          </a:xfrm>
          <a:prstGeom prst="rect">
            <a:avLst/>
          </a:prstGeom>
        </p:spPr>
      </p:pic>
    </p:spTree>
    <p:extLst>
      <p:ext uri="{BB962C8B-B14F-4D97-AF65-F5344CB8AC3E}">
        <p14:creationId xmlns:p14="http://schemas.microsoft.com/office/powerpoint/2010/main" val="1526800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endParaRPr lang="it-IT" dirty="0"/>
          </a:p>
        </p:txBody>
      </p:sp>
      <p:sp>
        <p:nvSpPr>
          <p:cNvPr id="3" name="Slide Number Placeholder 2"/>
          <p:cNvSpPr>
            <a:spLocks noGrp="1"/>
          </p:cNvSpPr>
          <p:nvPr>
            <p:ph type="sldNum" sz="quarter" idx="13"/>
          </p:nvPr>
        </p:nvSpPr>
        <p:spPr/>
        <p:txBody>
          <a:bodyPr/>
          <a:lstStyle/>
          <a:p>
            <a:fld id="{ACEF61E3-7C7C-8442-9910-F4F48F9FB7B8}" type="slidenum">
              <a:rPr lang="it-IT" smtClean="0"/>
              <a:pPr/>
              <a:t>10</a:t>
            </a:fld>
            <a:endParaRPr lang="it-IT" dirty="0"/>
          </a:p>
        </p:txBody>
      </p:sp>
      <p:sp>
        <p:nvSpPr>
          <p:cNvPr id="4" name="Text Placeholder 3"/>
          <p:cNvSpPr>
            <a:spLocks noGrp="1"/>
          </p:cNvSpPr>
          <p:nvPr>
            <p:ph type="body" sz="quarter" idx="14"/>
          </p:nvPr>
        </p:nvSpPr>
        <p:spPr>
          <a:xfrm>
            <a:off x="294828" y="1400792"/>
            <a:ext cx="1944217" cy="3024734"/>
          </a:xfrm>
        </p:spPr>
        <p:txBody>
          <a:bodyPr/>
          <a:lstStyle/>
          <a:p>
            <a:pPr algn="just"/>
            <a:r>
              <a:rPr lang="en-US" sz="1200" dirty="0"/>
              <a:t>As the A&amp;A curves are ideal optimal models that are difficult to reach also with commercial materials, the curves of the mixtures were intend to make  as more uniform as possible, following as an example a uniform part. Size curve shape like the yellow. </a:t>
            </a:r>
          </a:p>
          <a:p>
            <a:pPr algn="just"/>
            <a:r>
              <a:rPr lang="en-US" sz="1200" dirty="0"/>
              <a:t>The yellow curve is the UHPC part. Size curve of the company BASF in the Netherlands</a:t>
            </a:r>
          </a:p>
          <a:p>
            <a:pPr algn="just"/>
            <a:endParaRPr lang="en-US" dirty="0"/>
          </a:p>
          <a:p>
            <a:endParaRPr lang="de-DE" dirty="0"/>
          </a:p>
        </p:txBody>
      </p:sp>
      <p:sp>
        <p:nvSpPr>
          <p:cNvPr id="12" name="Title 11"/>
          <p:cNvSpPr>
            <a:spLocks noGrp="1"/>
          </p:cNvSpPr>
          <p:nvPr>
            <p:ph type="title"/>
          </p:nvPr>
        </p:nvSpPr>
        <p:spPr/>
        <p:txBody>
          <a:bodyPr/>
          <a:lstStyle/>
          <a:p>
            <a:r>
              <a:rPr lang="en-US" dirty="0"/>
              <a:t>UHPC: Part. Size M</a:t>
            </a:r>
            <a:r>
              <a:rPr lang="en-US" dirty="0" smtClean="0"/>
              <a:t>ixes</a:t>
            </a:r>
            <a:endParaRPr lang="de-DE" dirty="0"/>
          </a:p>
        </p:txBody>
      </p:sp>
      <p:pic>
        <p:nvPicPr>
          <p:cNvPr id="6" name="Picture 5"/>
          <p:cNvPicPr>
            <a:picLocks noChangeAspect="1"/>
          </p:cNvPicPr>
          <p:nvPr/>
        </p:nvPicPr>
        <p:blipFill>
          <a:blip r:embed="rId2"/>
          <a:stretch>
            <a:fillRect/>
          </a:stretch>
        </p:blipFill>
        <p:spPr>
          <a:xfrm>
            <a:off x="2220429" y="1275606"/>
            <a:ext cx="6408712" cy="3433246"/>
          </a:xfrm>
          <a:prstGeom prst="rect">
            <a:avLst/>
          </a:prstGeom>
        </p:spPr>
      </p:pic>
    </p:spTree>
    <p:extLst>
      <p:ext uri="{BB962C8B-B14F-4D97-AF65-F5344CB8AC3E}">
        <p14:creationId xmlns:p14="http://schemas.microsoft.com/office/powerpoint/2010/main" val="21338073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endParaRPr lang="it-IT" dirty="0"/>
          </a:p>
        </p:txBody>
      </p:sp>
      <p:sp>
        <p:nvSpPr>
          <p:cNvPr id="3" name="Slide Number Placeholder 2"/>
          <p:cNvSpPr>
            <a:spLocks noGrp="1"/>
          </p:cNvSpPr>
          <p:nvPr>
            <p:ph type="sldNum" sz="quarter" idx="13"/>
          </p:nvPr>
        </p:nvSpPr>
        <p:spPr/>
        <p:txBody>
          <a:bodyPr/>
          <a:lstStyle/>
          <a:p>
            <a:fld id="{ACEF61E3-7C7C-8442-9910-F4F48F9FB7B8}" type="slidenum">
              <a:rPr lang="it-IT" smtClean="0"/>
              <a:pPr/>
              <a:t>11</a:t>
            </a:fld>
            <a:endParaRPr lang="it-IT" dirty="0"/>
          </a:p>
        </p:txBody>
      </p:sp>
      <p:sp>
        <p:nvSpPr>
          <p:cNvPr id="4" name="Text Placeholder 3"/>
          <p:cNvSpPr>
            <a:spLocks noGrp="1"/>
          </p:cNvSpPr>
          <p:nvPr>
            <p:ph type="body" sz="quarter" idx="14"/>
          </p:nvPr>
        </p:nvSpPr>
        <p:spPr>
          <a:xfrm>
            <a:off x="357193" y="4035241"/>
            <a:ext cx="8287874" cy="906796"/>
          </a:xfrm>
        </p:spPr>
        <p:txBody>
          <a:bodyPr/>
          <a:lstStyle/>
          <a:p>
            <a:r>
              <a:rPr lang="de-DE" sz="900" dirty="0"/>
              <a:t>Mixing </a:t>
            </a:r>
            <a:r>
              <a:rPr lang="de-DE" sz="900" dirty="0" err="1"/>
              <a:t>optimization</a:t>
            </a:r>
            <a:r>
              <a:rPr lang="de-DE" sz="900" dirty="0"/>
              <a:t>: </a:t>
            </a:r>
            <a:r>
              <a:rPr lang="de-DE" sz="900" dirty="0" err="1"/>
              <a:t>the</a:t>
            </a:r>
            <a:r>
              <a:rPr lang="de-DE" sz="900" dirty="0"/>
              <a:t> </a:t>
            </a:r>
            <a:r>
              <a:rPr lang="de-DE" sz="900" dirty="0" err="1"/>
              <a:t>usage</a:t>
            </a:r>
            <a:r>
              <a:rPr lang="de-DE" sz="900" dirty="0"/>
              <a:t> </a:t>
            </a:r>
            <a:r>
              <a:rPr lang="de-DE" sz="900" dirty="0" err="1"/>
              <a:t>of</a:t>
            </a:r>
            <a:r>
              <a:rPr lang="de-DE" sz="900" dirty="0"/>
              <a:t> an </a:t>
            </a:r>
            <a:r>
              <a:rPr lang="de-DE" sz="900" dirty="0" err="1"/>
              <a:t>intesive</a:t>
            </a:r>
            <a:r>
              <a:rPr lang="de-DE" sz="900" dirty="0"/>
              <a:t> </a:t>
            </a:r>
            <a:r>
              <a:rPr lang="de-DE" sz="900" dirty="0" err="1"/>
              <a:t>mixer</a:t>
            </a:r>
            <a:r>
              <a:rPr lang="de-DE" sz="900" dirty="0"/>
              <a:t> </a:t>
            </a:r>
            <a:r>
              <a:rPr lang="de-DE" sz="900" dirty="0" err="1"/>
              <a:t>with</a:t>
            </a:r>
            <a:r>
              <a:rPr lang="de-DE" sz="900" dirty="0"/>
              <a:t> </a:t>
            </a:r>
            <a:r>
              <a:rPr lang="de-DE" sz="900" dirty="0" err="1"/>
              <a:t>higher</a:t>
            </a:r>
            <a:r>
              <a:rPr lang="de-DE" sz="900" dirty="0"/>
              <a:t> </a:t>
            </a:r>
            <a:r>
              <a:rPr lang="de-DE" sz="900" dirty="0" err="1"/>
              <a:t>mixing</a:t>
            </a:r>
            <a:r>
              <a:rPr lang="de-DE" sz="900" dirty="0"/>
              <a:t> </a:t>
            </a:r>
            <a:r>
              <a:rPr lang="de-DE" sz="900" dirty="0" err="1"/>
              <a:t>velocity</a:t>
            </a:r>
            <a:r>
              <a:rPr lang="de-DE" sz="900" dirty="0"/>
              <a:t> </a:t>
            </a:r>
            <a:r>
              <a:rPr lang="de-DE" sz="900" dirty="0" err="1"/>
              <a:t>instead</a:t>
            </a:r>
            <a:r>
              <a:rPr lang="de-DE" sz="900" dirty="0"/>
              <a:t> </a:t>
            </a:r>
            <a:r>
              <a:rPr lang="de-DE" sz="900" dirty="0" err="1"/>
              <a:t>of</a:t>
            </a:r>
            <a:r>
              <a:rPr lang="de-DE" sz="900" dirty="0"/>
              <a:t> a </a:t>
            </a:r>
            <a:r>
              <a:rPr lang="de-DE" sz="900" dirty="0" err="1"/>
              <a:t>mortar</a:t>
            </a:r>
            <a:r>
              <a:rPr lang="de-DE" sz="900" dirty="0"/>
              <a:t> </a:t>
            </a:r>
            <a:r>
              <a:rPr lang="de-DE" sz="900" dirty="0" err="1"/>
              <a:t>mixer</a:t>
            </a:r>
            <a:r>
              <a:rPr lang="de-DE" sz="900" dirty="0"/>
              <a:t> </a:t>
            </a:r>
            <a:r>
              <a:rPr lang="de-DE" sz="900" dirty="0" err="1"/>
              <a:t>meant</a:t>
            </a:r>
            <a:r>
              <a:rPr lang="de-DE" sz="900" dirty="0"/>
              <a:t> </a:t>
            </a:r>
            <a:r>
              <a:rPr lang="de-DE" sz="900" dirty="0" err="1"/>
              <a:t>higher</a:t>
            </a:r>
            <a:r>
              <a:rPr lang="de-DE" sz="900" dirty="0"/>
              <a:t> </a:t>
            </a:r>
            <a:r>
              <a:rPr lang="de-DE" sz="900" dirty="0" err="1"/>
              <a:t>values</a:t>
            </a:r>
            <a:r>
              <a:rPr lang="de-DE" sz="900" dirty="0"/>
              <a:t> </a:t>
            </a:r>
            <a:r>
              <a:rPr lang="de-DE" sz="900" dirty="0" err="1"/>
              <a:t>of</a:t>
            </a:r>
            <a:r>
              <a:rPr lang="de-DE" sz="900" dirty="0"/>
              <a:t> </a:t>
            </a:r>
            <a:r>
              <a:rPr lang="de-DE" sz="900" dirty="0" err="1"/>
              <a:t>compressive</a:t>
            </a:r>
            <a:r>
              <a:rPr lang="de-DE" sz="900" dirty="0"/>
              <a:t> </a:t>
            </a:r>
            <a:r>
              <a:rPr lang="de-DE" sz="900" dirty="0" err="1"/>
              <a:t>strength</a:t>
            </a:r>
            <a:endParaRPr lang="de-DE" sz="900" dirty="0"/>
          </a:p>
          <a:p>
            <a:r>
              <a:rPr lang="de-DE" sz="900" dirty="0" err="1"/>
              <a:t>Curing</a:t>
            </a:r>
            <a:r>
              <a:rPr lang="de-DE" sz="900" dirty="0"/>
              <a:t> </a:t>
            </a:r>
            <a:r>
              <a:rPr lang="de-DE" sz="900" dirty="0" err="1"/>
              <a:t>methods</a:t>
            </a:r>
            <a:r>
              <a:rPr lang="de-DE" sz="900" dirty="0"/>
              <a:t>: Samples </a:t>
            </a:r>
            <a:r>
              <a:rPr lang="de-DE" sz="900" dirty="0" err="1"/>
              <a:t>left</a:t>
            </a:r>
            <a:r>
              <a:rPr lang="de-DE" sz="900" dirty="0"/>
              <a:t> in </a:t>
            </a:r>
            <a:r>
              <a:rPr lang="de-DE" sz="900" dirty="0" err="1"/>
              <a:t>air</a:t>
            </a:r>
            <a:r>
              <a:rPr lang="de-DE" sz="900" dirty="0"/>
              <a:t> </a:t>
            </a:r>
            <a:r>
              <a:rPr lang="de-DE" sz="900" dirty="0" err="1"/>
              <a:t>showed</a:t>
            </a:r>
            <a:r>
              <a:rPr lang="de-DE" sz="900" dirty="0"/>
              <a:t> </a:t>
            </a:r>
            <a:r>
              <a:rPr lang="de-DE" sz="900" dirty="0" err="1"/>
              <a:t>less</a:t>
            </a:r>
            <a:r>
              <a:rPr lang="de-DE" sz="900" dirty="0"/>
              <a:t> </a:t>
            </a:r>
            <a:r>
              <a:rPr lang="de-DE" sz="900" dirty="0" err="1"/>
              <a:t>compressive</a:t>
            </a:r>
            <a:r>
              <a:rPr lang="de-DE" sz="900" dirty="0"/>
              <a:t> </a:t>
            </a:r>
            <a:r>
              <a:rPr lang="de-DE" sz="900" dirty="0" err="1"/>
              <a:t>streght</a:t>
            </a:r>
            <a:r>
              <a:rPr lang="de-DE" sz="900" dirty="0"/>
              <a:t> </a:t>
            </a:r>
            <a:r>
              <a:rPr lang="de-DE" sz="900" dirty="0" err="1"/>
              <a:t>than</a:t>
            </a:r>
            <a:r>
              <a:rPr lang="de-DE" sz="900" dirty="0"/>
              <a:t> </a:t>
            </a:r>
            <a:r>
              <a:rPr lang="de-DE" sz="900" dirty="0" err="1"/>
              <a:t>the</a:t>
            </a:r>
            <a:r>
              <a:rPr lang="de-DE" sz="900" dirty="0"/>
              <a:t> </a:t>
            </a:r>
            <a:r>
              <a:rPr lang="de-DE" sz="900" dirty="0" err="1"/>
              <a:t>ones</a:t>
            </a:r>
            <a:r>
              <a:rPr lang="de-DE" sz="900" dirty="0"/>
              <a:t> </a:t>
            </a:r>
            <a:r>
              <a:rPr lang="de-DE" sz="900" dirty="0" err="1"/>
              <a:t>left</a:t>
            </a:r>
            <a:r>
              <a:rPr lang="de-DE" sz="900" dirty="0"/>
              <a:t> in </a:t>
            </a:r>
            <a:r>
              <a:rPr lang="de-DE" sz="900" dirty="0" err="1"/>
              <a:t>water</a:t>
            </a:r>
            <a:r>
              <a:rPr lang="de-DE" sz="900" dirty="0"/>
              <a:t> for 28 </a:t>
            </a:r>
            <a:r>
              <a:rPr lang="de-DE" sz="900" dirty="0" err="1"/>
              <a:t>days</a:t>
            </a:r>
            <a:r>
              <a:rPr lang="de-DE" sz="900" dirty="0"/>
              <a:t>. Samples </a:t>
            </a:r>
            <a:r>
              <a:rPr lang="de-DE" sz="900" dirty="0" err="1"/>
              <a:t>left</a:t>
            </a:r>
            <a:r>
              <a:rPr lang="de-DE" sz="900" dirty="0"/>
              <a:t> in </a:t>
            </a:r>
            <a:r>
              <a:rPr lang="de-DE" sz="900" dirty="0" err="1"/>
              <a:t>hot</a:t>
            </a:r>
            <a:r>
              <a:rPr lang="de-DE" sz="900" dirty="0"/>
              <a:t> </a:t>
            </a:r>
            <a:r>
              <a:rPr lang="de-DE" sz="900" dirty="0" err="1"/>
              <a:t>water</a:t>
            </a:r>
            <a:r>
              <a:rPr lang="de-DE" sz="900" dirty="0"/>
              <a:t> </a:t>
            </a:r>
            <a:r>
              <a:rPr lang="de-DE" sz="900" dirty="0" err="1"/>
              <a:t>the</a:t>
            </a:r>
            <a:r>
              <a:rPr lang="de-DE" sz="900" dirty="0"/>
              <a:t> </a:t>
            </a:r>
            <a:r>
              <a:rPr lang="de-DE" sz="900" dirty="0" err="1"/>
              <a:t>first</a:t>
            </a:r>
            <a:r>
              <a:rPr lang="de-DE" sz="900" dirty="0"/>
              <a:t> 7 </a:t>
            </a:r>
            <a:r>
              <a:rPr lang="de-DE" sz="900" dirty="0" err="1"/>
              <a:t>days</a:t>
            </a:r>
            <a:r>
              <a:rPr lang="de-DE" sz="900" dirty="0"/>
              <a:t> </a:t>
            </a:r>
            <a:r>
              <a:rPr lang="de-DE" sz="900" dirty="0" err="1"/>
              <a:t>showed</a:t>
            </a:r>
            <a:r>
              <a:rPr lang="de-DE" sz="900" dirty="0"/>
              <a:t> </a:t>
            </a:r>
            <a:r>
              <a:rPr lang="de-DE" sz="900" dirty="0" err="1"/>
              <a:t>even</a:t>
            </a:r>
            <a:r>
              <a:rPr lang="de-DE" sz="900" dirty="0"/>
              <a:t> </a:t>
            </a:r>
            <a:r>
              <a:rPr lang="de-DE" sz="900" dirty="0" err="1"/>
              <a:t>better</a:t>
            </a:r>
            <a:r>
              <a:rPr lang="de-DE" sz="900" dirty="0"/>
              <a:t> </a:t>
            </a:r>
            <a:r>
              <a:rPr lang="de-DE" sz="900" dirty="0" err="1"/>
              <a:t>values</a:t>
            </a:r>
            <a:r>
              <a:rPr lang="de-DE" sz="900" dirty="0"/>
              <a:t> </a:t>
            </a:r>
            <a:r>
              <a:rPr lang="de-DE" sz="900" dirty="0" err="1"/>
              <a:t>than</a:t>
            </a:r>
            <a:r>
              <a:rPr lang="de-DE" sz="900" dirty="0"/>
              <a:t> </a:t>
            </a:r>
            <a:r>
              <a:rPr lang="de-DE" sz="900" dirty="0" err="1"/>
              <a:t>the</a:t>
            </a:r>
            <a:r>
              <a:rPr lang="de-DE" sz="900" dirty="0"/>
              <a:t> </a:t>
            </a:r>
            <a:r>
              <a:rPr lang="de-DE" sz="900" dirty="0" err="1"/>
              <a:t>others</a:t>
            </a:r>
            <a:r>
              <a:rPr lang="de-DE" sz="900" dirty="0"/>
              <a:t> </a:t>
            </a:r>
            <a:r>
              <a:rPr lang="de-DE" sz="900" dirty="0" err="1"/>
              <a:t>since</a:t>
            </a:r>
            <a:r>
              <a:rPr lang="de-DE" sz="900" dirty="0"/>
              <a:t> </a:t>
            </a:r>
            <a:r>
              <a:rPr lang="de-DE" sz="900" dirty="0" err="1"/>
              <a:t>the</a:t>
            </a:r>
            <a:r>
              <a:rPr lang="de-DE" sz="900" dirty="0"/>
              <a:t> </a:t>
            </a:r>
            <a:r>
              <a:rPr lang="de-DE" sz="900" dirty="0" err="1"/>
              <a:t>puzzolanic</a:t>
            </a:r>
            <a:r>
              <a:rPr lang="de-DE" sz="900" dirty="0"/>
              <a:t> </a:t>
            </a:r>
            <a:r>
              <a:rPr lang="de-DE" sz="900" dirty="0" err="1"/>
              <a:t>reaction</a:t>
            </a:r>
            <a:r>
              <a:rPr lang="de-DE" sz="900" dirty="0"/>
              <a:t> </a:t>
            </a:r>
            <a:r>
              <a:rPr lang="de-DE" sz="900" dirty="0" err="1"/>
              <a:t>is</a:t>
            </a:r>
            <a:r>
              <a:rPr lang="de-DE" sz="900" dirty="0"/>
              <a:t> </a:t>
            </a:r>
            <a:r>
              <a:rPr lang="de-DE" sz="900" dirty="0" err="1"/>
              <a:t>accelerated</a:t>
            </a:r>
            <a:r>
              <a:rPr lang="de-DE" sz="900" dirty="0"/>
              <a:t> </a:t>
            </a:r>
            <a:r>
              <a:rPr lang="de-DE" sz="900" dirty="0" err="1"/>
              <a:t>when</a:t>
            </a:r>
            <a:r>
              <a:rPr lang="de-DE" sz="900" dirty="0"/>
              <a:t> </a:t>
            </a:r>
            <a:r>
              <a:rPr lang="de-DE" sz="900" dirty="0" err="1"/>
              <a:t>exposed</a:t>
            </a:r>
            <a:r>
              <a:rPr lang="de-DE" sz="900" dirty="0"/>
              <a:t> </a:t>
            </a:r>
            <a:r>
              <a:rPr lang="de-DE" sz="900" dirty="0" err="1"/>
              <a:t>to</a:t>
            </a:r>
            <a:r>
              <a:rPr lang="de-DE" sz="900" dirty="0"/>
              <a:t> </a:t>
            </a:r>
            <a:r>
              <a:rPr lang="de-DE" sz="900" dirty="0" err="1"/>
              <a:t>higher</a:t>
            </a:r>
            <a:r>
              <a:rPr lang="de-DE" sz="900" dirty="0"/>
              <a:t> </a:t>
            </a:r>
            <a:r>
              <a:rPr lang="de-DE" sz="900" dirty="0" err="1"/>
              <a:t>temperatures</a:t>
            </a:r>
            <a:r>
              <a:rPr lang="de-DE" sz="900" dirty="0"/>
              <a:t> (90°C). All </a:t>
            </a:r>
            <a:r>
              <a:rPr lang="de-DE" sz="900" dirty="0" err="1"/>
              <a:t>the</a:t>
            </a:r>
            <a:r>
              <a:rPr lang="de-DE" sz="900" dirty="0"/>
              <a:t> </a:t>
            </a:r>
            <a:r>
              <a:rPr lang="de-DE" sz="900" dirty="0" err="1"/>
              <a:t>rest</a:t>
            </a:r>
            <a:r>
              <a:rPr lang="de-DE" sz="900" dirty="0"/>
              <a:t> </a:t>
            </a:r>
            <a:r>
              <a:rPr lang="de-DE" sz="900" dirty="0" err="1"/>
              <a:t>of</a:t>
            </a:r>
            <a:r>
              <a:rPr lang="de-DE" sz="900" dirty="0"/>
              <a:t> </a:t>
            </a:r>
            <a:r>
              <a:rPr lang="de-DE" sz="900" dirty="0" err="1"/>
              <a:t>the</a:t>
            </a:r>
            <a:r>
              <a:rPr lang="de-DE" sz="900" dirty="0"/>
              <a:t> </a:t>
            </a:r>
            <a:r>
              <a:rPr lang="de-DE" sz="900" dirty="0" err="1"/>
              <a:t>samples</a:t>
            </a:r>
            <a:r>
              <a:rPr lang="de-DE" sz="900" dirty="0"/>
              <a:t> </a:t>
            </a:r>
            <a:r>
              <a:rPr lang="de-DE" sz="900" dirty="0" err="1"/>
              <a:t>of</a:t>
            </a:r>
            <a:r>
              <a:rPr lang="de-DE" sz="900" dirty="0"/>
              <a:t> </a:t>
            </a:r>
            <a:r>
              <a:rPr lang="de-DE" sz="900" dirty="0" err="1"/>
              <a:t>this</a:t>
            </a:r>
            <a:r>
              <a:rPr lang="de-DE" sz="900" dirty="0"/>
              <a:t> </a:t>
            </a:r>
            <a:r>
              <a:rPr lang="de-DE" sz="900" dirty="0" err="1"/>
              <a:t>investigation</a:t>
            </a:r>
            <a:r>
              <a:rPr lang="de-DE" sz="900" dirty="0"/>
              <a:t> </a:t>
            </a:r>
            <a:r>
              <a:rPr lang="de-DE" sz="900" dirty="0" err="1"/>
              <a:t>were</a:t>
            </a:r>
            <a:r>
              <a:rPr lang="de-DE" sz="900" dirty="0"/>
              <a:t> </a:t>
            </a:r>
            <a:r>
              <a:rPr lang="de-DE" sz="900" dirty="0" err="1"/>
              <a:t>left</a:t>
            </a:r>
            <a:r>
              <a:rPr lang="de-DE" sz="900" dirty="0"/>
              <a:t> in </a:t>
            </a:r>
            <a:r>
              <a:rPr lang="de-DE" sz="900" dirty="0" err="1"/>
              <a:t>air</a:t>
            </a:r>
            <a:r>
              <a:rPr lang="de-DE" sz="900" dirty="0"/>
              <a:t> </a:t>
            </a:r>
            <a:r>
              <a:rPr lang="de-DE" sz="900" dirty="0" err="1"/>
              <a:t>since</a:t>
            </a:r>
            <a:r>
              <a:rPr lang="de-DE" sz="900" dirty="0"/>
              <a:t> </a:t>
            </a:r>
            <a:r>
              <a:rPr lang="de-DE" sz="900" dirty="0" err="1"/>
              <a:t>this</a:t>
            </a:r>
            <a:r>
              <a:rPr lang="de-DE" sz="900" dirty="0"/>
              <a:t> </a:t>
            </a:r>
            <a:r>
              <a:rPr lang="de-DE" sz="900" dirty="0" err="1"/>
              <a:t>reflects</a:t>
            </a:r>
            <a:r>
              <a:rPr lang="de-DE" sz="900" dirty="0"/>
              <a:t> </a:t>
            </a:r>
            <a:r>
              <a:rPr lang="de-DE" sz="900" dirty="0" err="1"/>
              <a:t>the</a:t>
            </a:r>
            <a:r>
              <a:rPr lang="de-DE" sz="900" dirty="0"/>
              <a:t> real </a:t>
            </a:r>
            <a:r>
              <a:rPr lang="de-DE" sz="900" dirty="0" err="1"/>
              <a:t>exposure</a:t>
            </a:r>
            <a:r>
              <a:rPr lang="de-DE" sz="900" dirty="0"/>
              <a:t> </a:t>
            </a:r>
            <a:r>
              <a:rPr lang="de-DE" sz="900" dirty="0" err="1"/>
              <a:t>of</a:t>
            </a:r>
            <a:r>
              <a:rPr lang="de-DE" sz="900" dirty="0"/>
              <a:t> a </a:t>
            </a:r>
            <a:r>
              <a:rPr lang="de-DE" sz="900" dirty="0" err="1"/>
              <a:t>structure</a:t>
            </a:r>
            <a:r>
              <a:rPr lang="de-DE" sz="900" dirty="0"/>
              <a:t> and also </a:t>
            </a:r>
            <a:r>
              <a:rPr lang="de-DE" sz="900" dirty="0" err="1"/>
              <a:t>because</a:t>
            </a:r>
            <a:r>
              <a:rPr lang="de-DE" sz="900" dirty="0"/>
              <a:t> </a:t>
            </a:r>
            <a:r>
              <a:rPr lang="de-DE" sz="900" dirty="0" err="1"/>
              <a:t>of</a:t>
            </a:r>
            <a:r>
              <a:rPr lang="de-DE" sz="900" dirty="0"/>
              <a:t> </a:t>
            </a:r>
            <a:r>
              <a:rPr lang="de-DE" sz="900" dirty="0" err="1"/>
              <a:t>energy</a:t>
            </a:r>
            <a:r>
              <a:rPr lang="de-DE" sz="900" dirty="0"/>
              <a:t> </a:t>
            </a:r>
            <a:r>
              <a:rPr lang="de-DE" sz="900" dirty="0" err="1"/>
              <a:t>consuming</a:t>
            </a:r>
            <a:r>
              <a:rPr lang="de-DE" sz="900" dirty="0"/>
              <a:t> </a:t>
            </a:r>
            <a:r>
              <a:rPr lang="de-DE" sz="900" dirty="0" err="1"/>
              <a:t>sustainable</a:t>
            </a:r>
            <a:r>
              <a:rPr lang="de-DE" sz="900" dirty="0"/>
              <a:t> </a:t>
            </a:r>
            <a:r>
              <a:rPr lang="de-DE" sz="900" dirty="0" err="1"/>
              <a:t>reasons</a:t>
            </a:r>
            <a:endParaRPr lang="de-DE" sz="900" dirty="0"/>
          </a:p>
        </p:txBody>
      </p:sp>
      <p:sp>
        <p:nvSpPr>
          <p:cNvPr id="5" name="Title 4"/>
          <p:cNvSpPr>
            <a:spLocks noGrp="1"/>
          </p:cNvSpPr>
          <p:nvPr>
            <p:ph type="title"/>
          </p:nvPr>
        </p:nvSpPr>
        <p:spPr/>
        <p:txBody>
          <a:bodyPr>
            <a:normAutofit/>
          </a:bodyPr>
          <a:lstStyle/>
          <a:p>
            <a:r>
              <a:rPr lang="de-DE" dirty="0"/>
              <a:t>UHPC: </a:t>
            </a:r>
            <a:r>
              <a:rPr lang="de-DE" dirty="0" err="1"/>
              <a:t>reference</a:t>
            </a:r>
            <a:r>
              <a:rPr lang="de-DE" dirty="0"/>
              <a:t> </a:t>
            </a:r>
            <a:r>
              <a:rPr lang="de-DE" dirty="0" err="1"/>
              <a:t>samples</a:t>
            </a:r>
            <a:r>
              <a:rPr lang="de-DE" dirty="0"/>
              <a:t>. </a:t>
            </a:r>
            <a:br>
              <a:rPr lang="de-DE" dirty="0"/>
            </a:br>
            <a:r>
              <a:rPr lang="de-DE" dirty="0"/>
              <a:t>Different </a:t>
            </a:r>
            <a:r>
              <a:rPr lang="de-DE" dirty="0" err="1"/>
              <a:t>curing</a:t>
            </a:r>
            <a:r>
              <a:rPr lang="de-DE" dirty="0"/>
              <a:t> </a:t>
            </a:r>
            <a:r>
              <a:rPr lang="de-DE" dirty="0" err="1"/>
              <a:t>methods</a:t>
            </a:r>
            <a:endParaRPr lang="de-DE" dirty="0">
              <a:solidFill>
                <a:srgbClr val="FF0000"/>
              </a:solidFill>
            </a:endParaRPr>
          </a:p>
        </p:txBody>
      </p:sp>
      <p:pic>
        <p:nvPicPr>
          <p:cNvPr id="7" name="Picture 6"/>
          <p:cNvPicPr>
            <a:picLocks noChangeAspect="1"/>
          </p:cNvPicPr>
          <p:nvPr/>
        </p:nvPicPr>
        <p:blipFill>
          <a:blip r:embed="rId2"/>
          <a:stretch>
            <a:fillRect/>
          </a:stretch>
        </p:blipFill>
        <p:spPr>
          <a:xfrm>
            <a:off x="251520" y="1299571"/>
            <a:ext cx="4716016" cy="2551939"/>
          </a:xfrm>
          <a:prstGeom prst="rect">
            <a:avLst/>
          </a:prstGeom>
        </p:spPr>
      </p:pic>
      <p:pic>
        <p:nvPicPr>
          <p:cNvPr id="9" name="Picture 8"/>
          <p:cNvPicPr>
            <a:picLocks noChangeAspect="1"/>
          </p:cNvPicPr>
          <p:nvPr/>
        </p:nvPicPr>
        <p:blipFill>
          <a:blip r:embed="rId3"/>
          <a:stretch>
            <a:fillRect/>
          </a:stretch>
        </p:blipFill>
        <p:spPr>
          <a:xfrm>
            <a:off x="5076056" y="1837843"/>
            <a:ext cx="3718602" cy="1615518"/>
          </a:xfrm>
          <a:prstGeom prst="rect">
            <a:avLst/>
          </a:prstGeom>
        </p:spPr>
      </p:pic>
    </p:spTree>
    <p:extLst>
      <p:ext uri="{BB962C8B-B14F-4D97-AF65-F5344CB8AC3E}">
        <p14:creationId xmlns:p14="http://schemas.microsoft.com/office/powerpoint/2010/main" val="36562354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endParaRPr lang="it-IT" dirty="0"/>
          </a:p>
        </p:txBody>
      </p:sp>
      <p:sp>
        <p:nvSpPr>
          <p:cNvPr id="3" name="Slide Number Placeholder 2"/>
          <p:cNvSpPr>
            <a:spLocks noGrp="1"/>
          </p:cNvSpPr>
          <p:nvPr>
            <p:ph type="sldNum" sz="quarter" idx="13"/>
          </p:nvPr>
        </p:nvSpPr>
        <p:spPr/>
        <p:txBody>
          <a:bodyPr/>
          <a:lstStyle/>
          <a:p>
            <a:fld id="{ACEF61E3-7C7C-8442-9910-F4F48F9FB7B8}" type="slidenum">
              <a:rPr lang="it-IT" smtClean="0"/>
              <a:pPr/>
              <a:t>12</a:t>
            </a:fld>
            <a:endParaRPr lang="it-IT" dirty="0"/>
          </a:p>
        </p:txBody>
      </p:sp>
      <p:sp>
        <p:nvSpPr>
          <p:cNvPr id="4" name="Text Placeholder 3"/>
          <p:cNvSpPr>
            <a:spLocks noGrp="1"/>
          </p:cNvSpPr>
          <p:nvPr>
            <p:ph type="body" sz="quarter" idx="14"/>
          </p:nvPr>
        </p:nvSpPr>
        <p:spPr>
          <a:xfrm>
            <a:off x="395536" y="1326089"/>
            <a:ext cx="8352928" cy="3240758"/>
          </a:xfrm>
        </p:spPr>
        <p:txBody>
          <a:bodyPr/>
          <a:lstStyle/>
          <a:p>
            <a:r>
              <a:rPr lang="de-DE" sz="1400" dirty="0" err="1"/>
              <a:t>Observing</a:t>
            </a:r>
            <a:r>
              <a:rPr lang="de-DE" sz="1400" dirty="0"/>
              <a:t> </a:t>
            </a:r>
            <a:r>
              <a:rPr lang="de-DE" sz="1400" dirty="0" err="1"/>
              <a:t>the</a:t>
            </a:r>
            <a:r>
              <a:rPr lang="de-DE" sz="1400" dirty="0"/>
              <a:t> </a:t>
            </a:r>
            <a:r>
              <a:rPr lang="de-DE" sz="1400" dirty="0" err="1"/>
              <a:t>results</a:t>
            </a:r>
            <a:r>
              <a:rPr lang="de-DE" sz="1400" dirty="0"/>
              <a:t> </a:t>
            </a:r>
            <a:r>
              <a:rPr lang="de-DE" sz="1400" dirty="0" err="1"/>
              <a:t>of</a:t>
            </a:r>
            <a:r>
              <a:rPr lang="de-DE" sz="1400" dirty="0"/>
              <a:t> </a:t>
            </a:r>
            <a:r>
              <a:rPr lang="de-DE" sz="1400" dirty="0" err="1"/>
              <a:t>the</a:t>
            </a:r>
            <a:r>
              <a:rPr lang="de-DE" sz="1400" dirty="0"/>
              <a:t> </a:t>
            </a:r>
            <a:r>
              <a:rPr lang="de-DE" sz="1400" dirty="0" err="1"/>
              <a:t>first</a:t>
            </a:r>
            <a:r>
              <a:rPr lang="de-DE" sz="1400" dirty="0"/>
              <a:t> </a:t>
            </a:r>
            <a:r>
              <a:rPr lang="de-DE" sz="1400" dirty="0" err="1"/>
              <a:t>batch</a:t>
            </a:r>
            <a:r>
              <a:rPr lang="de-DE" sz="1400" dirty="0"/>
              <a:t> </a:t>
            </a:r>
            <a:r>
              <a:rPr lang="de-DE" sz="1400" dirty="0" err="1"/>
              <a:t>the</a:t>
            </a:r>
            <a:r>
              <a:rPr lang="de-DE" sz="1400" dirty="0"/>
              <a:t> </a:t>
            </a:r>
            <a:r>
              <a:rPr lang="de-DE" sz="1400" dirty="0" err="1"/>
              <a:t>mixtures</a:t>
            </a:r>
            <a:r>
              <a:rPr lang="de-DE" sz="1400" dirty="0"/>
              <a:t> </a:t>
            </a:r>
            <a:r>
              <a:rPr lang="de-DE" sz="1400" dirty="0" err="1"/>
              <a:t>were</a:t>
            </a:r>
            <a:r>
              <a:rPr lang="de-DE" sz="1400" dirty="0"/>
              <a:t> </a:t>
            </a:r>
            <a:r>
              <a:rPr lang="de-DE" sz="1400" dirty="0" err="1"/>
              <a:t>modified</a:t>
            </a:r>
            <a:r>
              <a:rPr lang="de-DE" sz="1400" dirty="0"/>
              <a:t>. New </a:t>
            </a:r>
            <a:r>
              <a:rPr lang="de-DE" sz="1400" dirty="0" err="1"/>
              <a:t>ones</a:t>
            </a:r>
            <a:r>
              <a:rPr lang="de-DE" sz="1400" dirty="0"/>
              <a:t> </a:t>
            </a:r>
            <a:r>
              <a:rPr lang="de-DE" sz="1400" dirty="0" err="1"/>
              <a:t>were</a:t>
            </a:r>
            <a:r>
              <a:rPr lang="de-DE" sz="1400" dirty="0"/>
              <a:t> </a:t>
            </a:r>
            <a:r>
              <a:rPr lang="de-DE" sz="1400" dirty="0" err="1"/>
              <a:t>made</a:t>
            </a:r>
            <a:r>
              <a:rPr lang="de-DE" sz="1400" dirty="0"/>
              <a:t>:</a:t>
            </a:r>
          </a:p>
          <a:p>
            <a:pPr>
              <a:buFont typeface="Symbol" panose="05050102010706020507" pitchFamily="18" charset="2"/>
              <a:buChar char="-"/>
            </a:pPr>
            <a:r>
              <a:rPr lang="de-DE" sz="1400" b="1" dirty="0"/>
              <a:t>Reference </a:t>
            </a:r>
            <a:r>
              <a:rPr lang="de-DE" sz="1400" b="1" dirty="0" err="1"/>
              <a:t>mixtures</a:t>
            </a:r>
            <a:r>
              <a:rPr lang="de-DE" sz="1400" b="1" dirty="0"/>
              <a:t>: </a:t>
            </a:r>
            <a:r>
              <a:rPr lang="de-DE" sz="1400" dirty="0" err="1"/>
              <a:t>were</a:t>
            </a:r>
            <a:r>
              <a:rPr lang="de-DE" sz="1400" dirty="0"/>
              <a:t> </a:t>
            </a:r>
            <a:r>
              <a:rPr lang="de-DE" sz="1400" dirty="0" err="1"/>
              <a:t>repeated</a:t>
            </a:r>
            <a:r>
              <a:rPr lang="de-DE" sz="1400" dirty="0"/>
              <a:t> and w/c </a:t>
            </a:r>
            <a:r>
              <a:rPr lang="de-DE" sz="1400" dirty="0" err="1"/>
              <a:t>ratio</a:t>
            </a:r>
            <a:r>
              <a:rPr lang="de-DE" sz="1400" dirty="0"/>
              <a:t> </a:t>
            </a:r>
            <a:r>
              <a:rPr lang="de-DE" sz="1400" dirty="0" err="1"/>
              <a:t>adjusted</a:t>
            </a:r>
            <a:r>
              <a:rPr lang="de-DE" sz="1400" dirty="0"/>
              <a:t>. Alternative </a:t>
            </a:r>
            <a:r>
              <a:rPr lang="de-DE" sz="1400" dirty="0" err="1"/>
              <a:t>curing</a:t>
            </a:r>
            <a:r>
              <a:rPr lang="de-DE" sz="1400" dirty="0"/>
              <a:t> </a:t>
            </a:r>
            <a:r>
              <a:rPr lang="de-DE" sz="1400" dirty="0" err="1"/>
              <a:t>methods</a:t>
            </a:r>
            <a:r>
              <a:rPr lang="de-DE" sz="1400" dirty="0"/>
              <a:t> </a:t>
            </a:r>
            <a:r>
              <a:rPr lang="de-DE" sz="1400" dirty="0" err="1"/>
              <a:t>were</a:t>
            </a:r>
            <a:r>
              <a:rPr lang="de-DE" sz="1400" dirty="0"/>
              <a:t> </a:t>
            </a:r>
            <a:r>
              <a:rPr lang="de-DE" sz="1400" dirty="0" err="1"/>
              <a:t>performed</a:t>
            </a:r>
            <a:r>
              <a:rPr lang="de-DE" sz="1400" dirty="0"/>
              <a:t> </a:t>
            </a:r>
            <a:r>
              <a:rPr lang="de-DE" sz="1400" dirty="0" err="1"/>
              <a:t>to</a:t>
            </a:r>
            <a:r>
              <a:rPr lang="de-DE" sz="1400" dirty="0"/>
              <a:t> </a:t>
            </a:r>
            <a:r>
              <a:rPr lang="de-DE" sz="1400" dirty="0" err="1"/>
              <a:t>observe</a:t>
            </a:r>
            <a:r>
              <a:rPr lang="de-DE" sz="1400" dirty="0"/>
              <a:t> </a:t>
            </a:r>
            <a:r>
              <a:rPr lang="de-DE" sz="1400" dirty="0" err="1"/>
              <a:t>the</a:t>
            </a:r>
            <a:r>
              <a:rPr lang="de-DE" sz="1400" dirty="0"/>
              <a:t> different </a:t>
            </a:r>
            <a:r>
              <a:rPr lang="de-DE" sz="1400" dirty="0" err="1"/>
              <a:t>values</a:t>
            </a:r>
            <a:r>
              <a:rPr lang="de-DE" sz="1400" dirty="0"/>
              <a:t> </a:t>
            </a:r>
            <a:r>
              <a:rPr lang="de-DE" sz="1400" dirty="0" err="1"/>
              <a:t>of</a:t>
            </a:r>
            <a:r>
              <a:rPr lang="de-DE" sz="1400" dirty="0"/>
              <a:t> </a:t>
            </a:r>
            <a:r>
              <a:rPr lang="de-DE" sz="1400" dirty="0" err="1"/>
              <a:t>compressive</a:t>
            </a:r>
            <a:r>
              <a:rPr lang="de-DE" sz="1400" dirty="0"/>
              <a:t> </a:t>
            </a:r>
            <a:r>
              <a:rPr lang="de-DE" sz="1400" dirty="0" err="1"/>
              <a:t>stregth</a:t>
            </a:r>
            <a:r>
              <a:rPr lang="de-DE" sz="1400" dirty="0"/>
              <a:t>: </a:t>
            </a:r>
            <a:r>
              <a:rPr lang="de-DE" sz="1400" dirty="0" err="1"/>
              <a:t>compressive</a:t>
            </a:r>
            <a:r>
              <a:rPr lang="de-DE" sz="1400" dirty="0"/>
              <a:t> </a:t>
            </a:r>
            <a:r>
              <a:rPr lang="de-DE" sz="1400" dirty="0" err="1"/>
              <a:t>stregth</a:t>
            </a:r>
            <a:r>
              <a:rPr lang="de-DE" sz="1400" dirty="0"/>
              <a:t> was </a:t>
            </a:r>
            <a:r>
              <a:rPr lang="de-DE" sz="1400" dirty="0" err="1"/>
              <a:t>higher</a:t>
            </a:r>
            <a:r>
              <a:rPr lang="de-DE" sz="1400" dirty="0"/>
              <a:t> </a:t>
            </a:r>
            <a:r>
              <a:rPr lang="de-DE" sz="1400" dirty="0" err="1"/>
              <a:t>by</a:t>
            </a:r>
            <a:r>
              <a:rPr lang="de-DE" sz="1400" dirty="0"/>
              <a:t> </a:t>
            </a:r>
            <a:r>
              <a:rPr lang="de-DE" sz="1400" dirty="0" err="1"/>
              <a:t>adjusting</a:t>
            </a:r>
            <a:r>
              <a:rPr lang="de-DE" sz="1400" dirty="0"/>
              <a:t> </a:t>
            </a:r>
            <a:r>
              <a:rPr lang="de-DE" sz="1400" dirty="0" err="1"/>
              <a:t>the</a:t>
            </a:r>
            <a:r>
              <a:rPr lang="de-DE" sz="1400" dirty="0"/>
              <a:t> w/c </a:t>
            </a:r>
            <a:r>
              <a:rPr lang="de-DE" sz="1400" dirty="0" err="1"/>
              <a:t>ratio</a:t>
            </a:r>
            <a:r>
              <a:rPr lang="de-DE" sz="1400" dirty="0"/>
              <a:t> and </a:t>
            </a:r>
            <a:r>
              <a:rPr lang="de-DE" sz="1400" dirty="0" err="1"/>
              <a:t>with</a:t>
            </a:r>
            <a:r>
              <a:rPr lang="de-DE" sz="1400" dirty="0"/>
              <a:t> alternative </a:t>
            </a:r>
            <a:r>
              <a:rPr lang="de-DE" sz="1400" dirty="0" err="1"/>
              <a:t>curing</a:t>
            </a:r>
            <a:r>
              <a:rPr lang="de-DE" sz="1400" dirty="0"/>
              <a:t> </a:t>
            </a:r>
            <a:r>
              <a:rPr lang="de-DE" sz="1400" dirty="0" err="1"/>
              <a:t>methods</a:t>
            </a:r>
            <a:r>
              <a:rPr lang="de-DE" sz="1400" dirty="0"/>
              <a:t>. </a:t>
            </a:r>
          </a:p>
          <a:p>
            <a:pPr>
              <a:buFont typeface="Symbol" panose="05050102010706020507" pitchFamily="18" charset="2"/>
              <a:buChar char="-"/>
            </a:pPr>
            <a:r>
              <a:rPr lang="de-DE" sz="1400" b="1" dirty="0" err="1"/>
              <a:t>Designed</a:t>
            </a:r>
            <a:r>
              <a:rPr lang="de-DE" sz="1400" b="1" dirty="0"/>
              <a:t> </a:t>
            </a:r>
            <a:r>
              <a:rPr lang="de-DE" sz="1400" b="1" dirty="0" err="1"/>
              <a:t>mixes</a:t>
            </a:r>
            <a:r>
              <a:rPr lang="de-DE" sz="1400" b="1" dirty="0"/>
              <a:t> </a:t>
            </a:r>
            <a:r>
              <a:rPr lang="de-DE" sz="1400" b="1" dirty="0" err="1"/>
              <a:t>with</a:t>
            </a:r>
            <a:r>
              <a:rPr lang="de-DE" sz="1400" b="1" dirty="0"/>
              <a:t> </a:t>
            </a:r>
            <a:r>
              <a:rPr lang="de-DE" sz="1400" b="1" dirty="0" err="1"/>
              <a:t>secondary</a:t>
            </a:r>
            <a:r>
              <a:rPr lang="de-DE" sz="1400" b="1" dirty="0"/>
              <a:t> materials: </a:t>
            </a:r>
            <a:r>
              <a:rPr lang="de-DE" sz="1400" dirty="0"/>
              <a:t>w/c </a:t>
            </a:r>
            <a:r>
              <a:rPr lang="de-DE" sz="1400" dirty="0" err="1"/>
              <a:t>ratio</a:t>
            </a:r>
            <a:r>
              <a:rPr lang="de-DE" sz="1400" dirty="0"/>
              <a:t> was </a:t>
            </a:r>
            <a:r>
              <a:rPr lang="de-DE" sz="1400" dirty="0" err="1"/>
              <a:t>adjusted</a:t>
            </a:r>
            <a:r>
              <a:rPr lang="de-DE" sz="1400" dirty="0"/>
              <a:t> </a:t>
            </a:r>
            <a:r>
              <a:rPr lang="de-DE" sz="1400" dirty="0" err="1"/>
              <a:t>to</a:t>
            </a:r>
            <a:r>
              <a:rPr lang="de-DE" sz="1400" dirty="0"/>
              <a:t> </a:t>
            </a:r>
            <a:r>
              <a:rPr lang="de-DE" sz="1400" dirty="0" err="1"/>
              <a:t>get</a:t>
            </a:r>
            <a:r>
              <a:rPr lang="de-DE" sz="1400" dirty="0"/>
              <a:t> </a:t>
            </a:r>
            <a:r>
              <a:rPr lang="de-DE" sz="1400" dirty="0" err="1"/>
              <a:t>better</a:t>
            </a:r>
            <a:r>
              <a:rPr lang="de-DE" sz="1400" dirty="0"/>
              <a:t> </a:t>
            </a:r>
            <a:r>
              <a:rPr lang="de-DE" sz="1400" dirty="0" err="1"/>
              <a:t>compression</a:t>
            </a:r>
            <a:r>
              <a:rPr lang="de-DE" sz="1400" dirty="0"/>
              <a:t> </a:t>
            </a:r>
            <a:r>
              <a:rPr lang="de-DE" sz="1400" dirty="0" err="1"/>
              <a:t>strength</a:t>
            </a:r>
            <a:r>
              <a:rPr lang="de-DE" sz="1400" dirty="0"/>
              <a:t>. The </a:t>
            </a:r>
            <a:r>
              <a:rPr lang="de-DE" sz="1400" dirty="0" err="1"/>
              <a:t>amount</a:t>
            </a:r>
            <a:r>
              <a:rPr lang="de-DE" sz="1400" dirty="0"/>
              <a:t> </a:t>
            </a:r>
            <a:r>
              <a:rPr lang="de-DE" sz="1400" dirty="0" err="1"/>
              <a:t>of</a:t>
            </a:r>
            <a:r>
              <a:rPr lang="de-DE" sz="1400" dirty="0"/>
              <a:t> materials </a:t>
            </a:r>
            <a:r>
              <a:rPr lang="de-DE" sz="1400" dirty="0" err="1"/>
              <a:t>were</a:t>
            </a:r>
            <a:r>
              <a:rPr lang="de-DE" sz="1400" dirty="0"/>
              <a:t> </a:t>
            </a:r>
            <a:r>
              <a:rPr lang="de-DE" sz="1400" dirty="0" err="1"/>
              <a:t>modified</a:t>
            </a:r>
            <a:r>
              <a:rPr lang="de-DE" sz="1400" dirty="0"/>
              <a:t> in </a:t>
            </a:r>
            <a:r>
              <a:rPr lang="de-DE" sz="1400" dirty="0" err="1"/>
              <a:t>some</a:t>
            </a:r>
            <a:r>
              <a:rPr lang="de-DE" sz="1400" dirty="0"/>
              <a:t> </a:t>
            </a:r>
            <a:r>
              <a:rPr lang="de-DE" sz="1400" dirty="0" err="1"/>
              <a:t>mixtures</a:t>
            </a:r>
            <a:r>
              <a:rPr lang="de-DE" sz="1400" dirty="0"/>
              <a:t> </a:t>
            </a:r>
            <a:r>
              <a:rPr lang="de-DE" sz="1400" dirty="0" err="1"/>
              <a:t>to</a:t>
            </a:r>
            <a:r>
              <a:rPr lang="de-DE" sz="1400" dirty="0"/>
              <a:t> fit </a:t>
            </a:r>
            <a:r>
              <a:rPr lang="de-DE" sz="1400" dirty="0" err="1"/>
              <a:t>to</a:t>
            </a:r>
            <a:r>
              <a:rPr lang="de-DE" sz="1400" dirty="0"/>
              <a:t> a </a:t>
            </a:r>
            <a:r>
              <a:rPr lang="de-DE" sz="1400" dirty="0" err="1"/>
              <a:t>more</a:t>
            </a:r>
            <a:r>
              <a:rPr lang="de-DE" sz="1400" dirty="0"/>
              <a:t> uniform </a:t>
            </a:r>
            <a:r>
              <a:rPr lang="de-DE" sz="1400" dirty="0" err="1"/>
              <a:t>curve</a:t>
            </a:r>
            <a:endParaRPr lang="de-DE" sz="1400" dirty="0"/>
          </a:p>
          <a:p>
            <a:pPr>
              <a:buFont typeface="Symbol" panose="05050102010706020507" pitchFamily="18" charset="2"/>
              <a:buChar char="-"/>
            </a:pPr>
            <a:r>
              <a:rPr lang="de-DE" sz="1400" b="1" dirty="0"/>
              <a:t>Mixing </a:t>
            </a:r>
            <a:r>
              <a:rPr lang="de-DE" sz="1400" b="1" dirty="0" err="1"/>
              <a:t>optimization</a:t>
            </a:r>
            <a:r>
              <a:rPr lang="de-DE" sz="1400" b="1" dirty="0"/>
              <a:t>: </a:t>
            </a:r>
            <a:r>
              <a:rPr lang="de-DE" sz="1400" dirty="0"/>
              <a:t>intensive </a:t>
            </a:r>
            <a:r>
              <a:rPr lang="de-DE" sz="1400" dirty="0" err="1"/>
              <a:t>mixer</a:t>
            </a:r>
            <a:r>
              <a:rPr lang="de-DE" sz="1400" dirty="0"/>
              <a:t> was </a:t>
            </a:r>
            <a:r>
              <a:rPr lang="de-DE" sz="1400" dirty="0" err="1"/>
              <a:t>used</a:t>
            </a:r>
            <a:r>
              <a:rPr lang="de-DE" sz="1400" dirty="0"/>
              <a:t> </a:t>
            </a:r>
            <a:r>
              <a:rPr lang="de-DE" sz="1400" dirty="0" err="1"/>
              <a:t>instead</a:t>
            </a:r>
            <a:r>
              <a:rPr lang="de-DE" sz="1400" dirty="0"/>
              <a:t> </a:t>
            </a:r>
            <a:r>
              <a:rPr lang="de-DE" sz="1400" dirty="0" err="1"/>
              <a:t>of</a:t>
            </a:r>
            <a:r>
              <a:rPr lang="de-DE" sz="1400" dirty="0"/>
              <a:t> a </a:t>
            </a:r>
            <a:r>
              <a:rPr lang="de-DE" sz="1400" dirty="0" err="1"/>
              <a:t>mortar</a:t>
            </a:r>
            <a:r>
              <a:rPr lang="de-DE" sz="1400" dirty="0"/>
              <a:t> </a:t>
            </a:r>
            <a:r>
              <a:rPr lang="de-DE" sz="1400" dirty="0" err="1"/>
              <a:t>mixer</a:t>
            </a:r>
            <a:r>
              <a:rPr lang="de-DE" sz="1400" dirty="0"/>
              <a:t> </a:t>
            </a:r>
            <a:r>
              <a:rPr lang="de-DE" sz="1400" dirty="0" err="1"/>
              <a:t>since</a:t>
            </a:r>
            <a:r>
              <a:rPr lang="de-DE" sz="1400" dirty="0"/>
              <a:t> a </a:t>
            </a:r>
            <a:r>
              <a:rPr lang="de-DE" sz="1400" dirty="0" err="1"/>
              <a:t>higher</a:t>
            </a:r>
            <a:r>
              <a:rPr lang="de-DE" sz="1400" dirty="0"/>
              <a:t> </a:t>
            </a:r>
            <a:r>
              <a:rPr lang="de-DE" sz="1400" dirty="0" err="1"/>
              <a:t>velocity</a:t>
            </a:r>
            <a:r>
              <a:rPr lang="de-DE" sz="1400" dirty="0"/>
              <a:t> </a:t>
            </a:r>
            <a:r>
              <a:rPr lang="de-DE" sz="1400" dirty="0" err="1"/>
              <a:t>is</a:t>
            </a:r>
            <a:r>
              <a:rPr lang="de-DE" sz="1400" dirty="0"/>
              <a:t> </a:t>
            </a:r>
            <a:r>
              <a:rPr lang="de-DE" sz="1400" dirty="0" err="1"/>
              <a:t>required</a:t>
            </a:r>
            <a:r>
              <a:rPr lang="de-DE" sz="1400" dirty="0"/>
              <a:t> for </a:t>
            </a:r>
            <a:r>
              <a:rPr lang="de-DE" sz="1400" dirty="0" err="1"/>
              <a:t>hydration</a:t>
            </a:r>
            <a:r>
              <a:rPr lang="de-DE" sz="1400" dirty="0"/>
              <a:t> </a:t>
            </a:r>
            <a:r>
              <a:rPr lang="de-DE" sz="1400" dirty="0" err="1"/>
              <a:t>of</a:t>
            </a:r>
            <a:r>
              <a:rPr lang="de-DE" sz="1400" dirty="0"/>
              <a:t> UHPC</a:t>
            </a:r>
          </a:p>
          <a:p>
            <a:pPr>
              <a:buFont typeface="Symbol" panose="05050102010706020507" pitchFamily="18" charset="2"/>
              <a:buChar char="-"/>
            </a:pPr>
            <a:r>
              <a:rPr lang="de-DE" sz="1400" b="1" dirty="0" err="1"/>
              <a:t>Coarse</a:t>
            </a:r>
            <a:r>
              <a:rPr lang="de-DE" sz="1400" b="1" dirty="0"/>
              <a:t> </a:t>
            </a:r>
            <a:r>
              <a:rPr lang="de-DE" sz="1400" b="1" dirty="0" err="1"/>
              <a:t>aggregate</a:t>
            </a:r>
            <a:r>
              <a:rPr lang="de-DE" sz="1400" b="1" dirty="0"/>
              <a:t> </a:t>
            </a:r>
            <a:r>
              <a:rPr lang="de-DE" sz="1400" dirty="0"/>
              <a:t>was </a:t>
            </a:r>
            <a:r>
              <a:rPr lang="de-DE" sz="1400" dirty="0" err="1"/>
              <a:t>tried</a:t>
            </a:r>
            <a:r>
              <a:rPr lang="de-DE" sz="1400" dirty="0"/>
              <a:t> in UHPC: Dolomite 2/4mm was </a:t>
            </a:r>
            <a:r>
              <a:rPr lang="de-DE" sz="1400" dirty="0" err="1"/>
              <a:t>added</a:t>
            </a:r>
            <a:r>
              <a:rPr lang="de-DE" sz="1400" dirty="0"/>
              <a:t> </a:t>
            </a:r>
            <a:r>
              <a:rPr lang="de-DE" sz="1400" dirty="0" err="1"/>
              <a:t>showing</a:t>
            </a:r>
            <a:r>
              <a:rPr lang="de-DE" sz="1400" dirty="0"/>
              <a:t> </a:t>
            </a:r>
            <a:r>
              <a:rPr lang="de-DE" sz="1400" dirty="0" err="1"/>
              <a:t>good</a:t>
            </a:r>
            <a:r>
              <a:rPr lang="de-DE" sz="1400" dirty="0"/>
              <a:t> </a:t>
            </a:r>
            <a:r>
              <a:rPr lang="de-DE" sz="1400" dirty="0" err="1"/>
              <a:t>results</a:t>
            </a:r>
            <a:r>
              <a:rPr lang="de-DE" sz="1400" dirty="0"/>
              <a:t> </a:t>
            </a:r>
            <a:r>
              <a:rPr lang="de-DE" sz="1400" dirty="0" err="1"/>
              <a:t>of</a:t>
            </a:r>
            <a:r>
              <a:rPr lang="de-DE" sz="1400" dirty="0"/>
              <a:t> </a:t>
            </a:r>
            <a:r>
              <a:rPr lang="de-DE" sz="1400" dirty="0" err="1"/>
              <a:t>compressive</a:t>
            </a:r>
            <a:r>
              <a:rPr lang="de-DE" sz="1400" dirty="0"/>
              <a:t> </a:t>
            </a:r>
            <a:r>
              <a:rPr lang="de-DE" sz="1400" dirty="0" err="1"/>
              <a:t>strength</a:t>
            </a:r>
            <a:endParaRPr lang="de-DE" sz="1400" dirty="0"/>
          </a:p>
          <a:p>
            <a:pPr>
              <a:buFont typeface="Symbol" panose="05050102010706020507" pitchFamily="18" charset="2"/>
              <a:buChar char="-"/>
            </a:pPr>
            <a:r>
              <a:rPr lang="de-DE" sz="1400" dirty="0"/>
              <a:t>The </a:t>
            </a:r>
            <a:r>
              <a:rPr lang="de-DE" sz="1400" dirty="0" err="1"/>
              <a:t>new</a:t>
            </a:r>
            <a:r>
              <a:rPr lang="de-DE" sz="1400" dirty="0"/>
              <a:t> </a:t>
            </a:r>
            <a:r>
              <a:rPr lang="de-DE" sz="1400" dirty="0" err="1"/>
              <a:t>mixtures</a:t>
            </a:r>
            <a:r>
              <a:rPr lang="de-DE" sz="1400" dirty="0"/>
              <a:t> in </a:t>
            </a:r>
            <a:r>
              <a:rPr lang="de-DE" sz="1400" dirty="0" err="1"/>
              <a:t>the</a:t>
            </a:r>
            <a:r>
              <a:rPr lang="de-DE" sz="1400" dirty="0"/>
              <a:t> </a:t>
            </a:r>
            <a:r>
              <a:rPr lang="de-DE" sz="1400" dirty="0" err="1"/>
              <a:t>graphs</a:t>
            </a:r>
            <a:r>
              <a:rPr lang="de-DE" sz="1400" dirty="0"/>
              <a:t> </a:t>
            </a:r>
            <a:r>
              <a:rPr lang="de-DE" sz="1400" dirty="0" err="1"/>
              <a:t>are</a:t>
            </a:r>
            <a:r>
              <a:rPr lang="de-DE" sz="1400" dirty="0"/>
              <a:t> </a:t>
            </a:r>
            <a:r>
              <a:rPr lang="de-DE" sz="1400" dirty="0" err="1"/>
              <a:t>the</a:t>
            </a:r>
            <a:r>
              <a:rPr lang="de-DE" sz="1400" dirty="0"/>
              <a:t> </a:t>
            </a:r>
            <a:r>
              <a:rPr lang="de-DE" sz="1400" dirty="0" err="1"/>
              <a:t>ones</a:t>
            </a:r>
            <a:r>
              <a:rPr lang="de-DE" sz="1400" dirty="0"/>
              <a:t> </a:t>
            </a:r>
            <a:r>
              <a:rPr lang="de-DE" sz="1400" dirty="0" err="1"/>
              <a:t>corresponding</a:t>
            </a:r>
            <a:r>
              <a:rPr lang="de-DE" sz="1400" dirty="0"/>
              <a:t> </a:t>
            </a:r>
            <a:r>
              <a:rPr lang="de-DE" sz="1400" dirty="0" err="1"/>
              <a:t>to</a:t>
            </a:r>
            <a:r>
              <a:rPr lang="de-DE" sz="1400" dirty="0"/>
              <a:t> </a:t>
            </a:r>
            <a:r>
              <a:rPr lang="de-DE" sz="1400" dirty="0" err="1"/>
              <a:t>the</a:t>
            </a:r>
            <a:r>
              <a:rPr lang="de-DE" sz="1400" dirty="0"/>
              <a:t> March, April and May </a:t>
            </a:r>
            <a:r>
              <a:rPr lang="de-DE" sz="1400" dirty="0" err="1"/>
              <a:t>dates</a:t>
            </a:r>
            <a:endParaRPr lang="de-DE" sz="1400" dirty="0"/>
          </a:p>
          <a:p>
            <a:pPr>
              <a:buFont typeface="Symbol" panose="05050102010706020507" pitchFamily="18" charset="2"/>
              <a:buChar char="-"/>
            </a:pPr>
            <a:endParaRPr lang="de-DE" sz="1200" dirty="0"/>
          </a:p>
          <a:p>
            <a:pPr>
              <a:buFont typeface="Symbol" panose="05050102010706020507" pitchFamily="18" charset="2"/>
              <a:buChar char="-"/>
            </a:pPr>
            <a:endParaRPr lang="de-DE" sz="1400" dirty="0"/>
          </a:p>
        </p:txBody>
      </p:sp>
      <p:sp>
        <p:nvSpPr>
          <p:cNvPr id="5" name="Title 4"/>
          <p:cNvSpPr>
            <a:spLocks noGrp="1"/>
          </p:cNvSpPr>
          <p:nvPr>
            <p:ph type="title"/>
          </p:nvPr>
        </p:nvSpPr>
        <p:spPr/>
        <p:txBody>
          <a:bodyPr/>
          <a:lstStyle/>
          <a:p>
            <a:r>
              <a:rPr lang="de-DE" dirty="0"/>
              <a:t>UHPC: New </a:t>
            </a:r>
            <a:r>
              <a:rPr lang="de-DE" dirty="0" err="1"/>
              <a:t>mixes</a:t>
            </a:r>
            <a:r>
              <a:rPr lang="de-DE" dirty="0"/>
              <a:t> </a:t>
            </a:r>
            <a:r>
              <a:rPr lang="de-DE" dirty="0" err="1"/>
              <a:t>developed</a:t>
            </a:r>
            <a:endParaRPr lang="de-DE" dirty="0"/>
          </a:p>
        </p:txBody>
      </p:sp>
    </p:spTree>
    <p:extLst>
      <p:ext uri="{BB962C8B-B14F-4D97-AF65-F5344CB8AC3E}">
        <p14:creationId xmlns:p14="http://schemas.microsoft.com/office/powerpoint/2010/main" val="34390137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endParaRPr lang="it-IT" dirty="0"/>
          </a:p>
        </p:txBody>
      </p:sp>
      <p:sp>
        <p:nvSpPr>
          <p:cNvPr id="3" name="Slide Number Placeholder 2"/>
          <p:cNvSpPr>
            <a:spLocks noGrp="1"/>
          </p:cNvSpPr>
          <p:nvPr>
            <p:ph type="sldNum" sz="quarter" idx="13"/>
          </p:nvPr>
        </p:nvSpPr>
        <p:spPr/>
        <p:txBody>
          <a:bodyPr/>
          <a:lstStyle/>
          <a:p>
            <a:fld id="{ACEF61E3-7C7C-8442-9910-F4F48F9FB7B8}" type="slidenum">
              <a:rPr lang="it-IT" smtClean="0"/>
              <a:pPr/>
              <a:t>13</a:t>
            </a:fld>
            <a:endParaRPr lang="it-IT" dirty="0"/>
          </a:p>
        </p:txBody>
      </p:sp>
      <p:sp>
        <p:nvSpPr>
          <p:cNvPr id="7" name="Text Placeholder 6"/>
          <p:cNvSpPr>
            <a:spLocks noGrp="1"/>
          </p:cNvSpPr>
          <p:nvPr>
            <p:ph type="body" sz="quarter" idx="14"/>
          </p:nvPr>
        </p:nvSpPr>
        <p:spPr>
          <a:xfrm>
            <a:off x="372662" y="3546591"/>
            <a:ext cx="8136904" cy="1224136"/>
          </a:xfrm>
        </p:spPr>
        <p:txBody>
          <a:bodyPr/>
          <a:lstStyle/>
          <a:p>
            <a:pPr marL="0" indent="0">
              <a:buNone/>
            </a:pPr>
            <a:endParaRPr lang="de-DE" sz="1000" dirty="0"/>
          </a:p>
          <a:p>
            <a:pPr marL="0" indent="0">
              <a:buNone/>
            </a:pPr>
            <a:r>
              <a:rPr lang="de-DE" sz="1000" dirty="0" err="1"/>
              <a:t>Conclusions</a:t>
            </a:r>
            <a:r>
              <a:rPr lang="de-DE" sz="1000" dirty="0"/>
              <a:t>:</a:t>
            </a:r>
          </a:p>
          <a:p>
            <a:r>
              <a:rPr lang="de-DE" sz="1000" dirty="0"/>
              <a:t>The </a:t>
            </a:r>
            <a:r>
              <a:rPr lang="de-DE" sz="1000" dirty="0" err="1"/>
              <a:t>new</a:t>
            </a:r>
            <a:r>
              <a:rPr lang="de-DE" sz="1000" dirty="0"/>
              <a:t> </a:t>
            </a:r>
            <a:r>
              <a:rPr lang="de-DE" sz="1000" dirty="0" err="1"/>
              <a:t>ref</a:t>
            </a:r>
            <a:r>
              <a:rPr lang="de-DE" sz="1000" dirty="0"/>
              <a:t> </a:t>
            </a:r>
            <a:r>
              <a:rPr lang="de-DE" sz="1000" dirty="0" err="1"/>
              <a:t>samples</a:t>
            </a:r>
            <a:r>
              <a:rPr lang="de-DE" sz="1000" dirty="0"/>
              <a:t> </a:t>
            </a:r>
            <a:r>
              <a:rPr lang="de-DE" sz="1000" dirty="0" err="1"/>
              <a:t>made</a:t>
            </a:r>
            <a:r>
              <a:rPr lang="de-DE" sz="1000" dirty="0"/>
              <a:t> in March </a:t>
            </a:r>
            <a:r>
              <a:rPr lang="de-DE" sz="1000" dirty="0" err="1"/>
              <a:t>were</a:t>
            </a:r>
            <a:r>
              <a:rPr lang="de-DE" sz="1000" dirty="0"/>
              <a:t> </a:t>
            </a:r>
            <a:r>
              <a:rPr lang="de-DE" sz="1000" dirty="0" err="1"/>
              <a:t>better</a:t>
            </a:r>
            <a:r>
              <a:rPr lang="de-DE" sz="1000" dirty="0"/>
              <a:t> </a:t>
            </a:r>
            <a:r>
              <a:rPr lang="de-DE" sz="1000" dirty="0" err="1"/>
              <a:t>than</a:t>
            </a:r>
            <a:r>
              <a:rPr lang="de-DE" sz="1000" dirty="0"/>
              <a:t> </a:t>
            </a:r>
            <a:r>
              <a:rPr lang="de-DE" sz="1000" dirty="0" err="1"/>
              <a:t>made</a:t>
            </a:r>
            <a:r>
              <a:rPr lang="de-DE" sz="1000" dirty="0"/>
              <a:t> in </a:t>
            </a:r>
            <a:r>
              <a:rPr lang="de-DE" sz="1000" dirty="0" err="1"/>
              <a:t>January</a:t>
            </a:r>
            <a:r>
              <a:rPr lang="de-DE" sz="1000" dirty="0"/>
              <a:t> and </a:t>
            </a:r>
            <a:r>
              <a:rPr lang="de-DE" sz="1000" dirty="0" err="1"/>
              <a:t>February</a:t>
            </a:r>
            <a:r>
              <a:rPr lang="de-DE" sz="1000" dirty="0"/>
              <a:t> after </a:t>
            </a:r>
            <a:r>
              <a:rPr lang="de-DE" sz="1000" dirty="0" err="1"/>
              <a:t>adjustment</a:t>
            </a:r>
            <a:r>
              <a:rPr lang="de-DE" sz="1000" dirty="0"/>
              <a:t> </a:t>
            </a:r>
            <a:r>
              <a:rPr lang="de-DE" sz="1000" dirty="0" err="1"/>
              <a:t>of</a:t>
            </a:r>
            <a:r>
              <a:rPr lang="de-DE" sz="1000" dirty="0"/>
              <a:t> w/c and </a:t>
            </a:r>
            <a:r>
              <a:rPr lang="de-DE" sz="1000" dirty="0" err="1"/>
              <a:t>mixing</a:t>
            </a:r>
            <a:endParaRPr lang="de-DE" sz="1000" dirty="0"/>
          </a:p>
          <a:p>
            <a:r>
              <a:rPr lang="de-DE" sz="1000" dirty="0"/>
              <a:t>The </a:t>
            </a:r>
            <a:r>
              <a:rPr lang="de-DE" sz="1000" dirty="0" err="1"/>
              <a:t>better</a:t>
            </a:r>
            <a:r>
              <a:rPr lang="de-DE" sz="1000" dirty="0"/>
              <a:t> </a:t>
            </a:r>
            <a:r>
              <a:rPr lang="de-DE" sz="1000" dirty="0" err="1"/>
              <a:t>secondary</a:t>
            </a:r>
            <a:r>
              <a:rPr lang="de-DE" sz="1000" dirty="0"/>
              <a:t> materials </a:t>
            </a:r>
            <a:r>
              <a:rPr lang="de-DE" sz="1000" dirty="0" err="1"/>
              <a:t>mixes</a:t>
            </a:r>
            <a:r>
              <a:rPr lang="de-DE" sz="1000" dirty="0"/>
              <a:t> </a:t>
            </a:r>
            <a:r>
              <a:rPr lang="de-DE" sz="1000" dirty="0" err="1"/>
              <a:t>were</a:t>
            </a:r>
            <a:r>
              <a:rPr lang="de-DE" sz="1000" dirty="0"/>
              <a:t>: JM+DS, ALL, ALL 2,5%FI, JM+DIS+DOG</a:t>
            </a:r>
          </a:p>
          <a:p>
            <a:r>
              <a:rPr lang="de-DE" sz="1000" dirty="0"/>
              <a:t>The </a:t>
            </a:r>
            <a:r>
              <a:rPr lang="de-DE" sz="1000" dirty="0" err="1"/>
              <a:t>admixture</a:t>
            </a:r>
            <a:r>
              <a:rPr lang="de-DE" sz="1000" dirty="0"/>
              <a:t> </a:t>
            </a:r>
            <a:r>
              <a:rPr lang="de-DE" sz="1000" dirty="0" err="1"/>
              <a:t>of</a:t>
            </a:r>
            <a:r>
              <a:rPr lang="de-DE" sz="1000" dirty="0"/>
              <a:t> </a:t>
            </a:r>
            <a:r>
              <a:rPr lang="de-DE" sz="1000" dirty="0" err="1"/>
              <a:t>fibers</a:t>
            </a:r>
            <a:r>
              <a:rPr lang="de-DE" sz="1000" dirty="0"/>
              <a:t> </a:t>
            </a:r>
            <a:r>
              <a:rPr lang="de-DE" sz="1000" dirty="0" err="1"/>
              <a:t>didn</a:t>
            </a:r>
            <a:r>
              <a:rPr lang="en-US" sz="1000" dirty="0"/>
              <a:t>’t change the results of compressive strength at 7 days</a:t>
            </a:r>
          </a:p>
          <a:p>
            <a:pPr marL="0" indent="0">
              <a:buNone/>
            </a:pPr>
            <a:endParaRPr lang="en-US" sz="1100" dirty="0"/>
          </a:p>
        </p:txBody>
      </p:sp>
      <p:sp>
        <p:nvSpPr>
          <p:cNvPr id="5" name="Title 4"/>
          <p:cNvSpPr>
            <a:spLocks noGrp="1"/>
          </p:cNvSpPr>
          <p:nvPr>
            <p:ph type="title"/>
          </p:nvPr>
        </p:nvSpPr>
        <p:spPr/>
        <p:txBody>
          <a:bodyPr/>
          <a:lstStyle/>
          <a:p>
            <a:r>
              <a:rPr lang="de-DE" dirty="0"/>
              <a:t>UHPC: New </a:t>
            </a:r>
            <a:r>
              <a:rPr lang="de-DE" dirty="0" err="1"/>
              <a:t>mixes</a:t>
            </a:r>
            <a:r>
              <a:rPr lang="de-DE" dirty="0"/>
              <a:t> </a:t>
            </a:r>
          </a:p>
        </p:txBody>
      </p:sp>
      <p:pic>
        <p:nvPicPr>
          <p:cNvPr id="11" name="Picture 10"/>
          <p:cNvPicPr>
            <a:picLocks noChangeAspect="1"/>
          </p:cNvPicPr>
          <p:nvPr/>
        </p:nvPicPr>
        <p:blipFill>
          <a:blip r:embed="rId2"/>
          <a:stretch>
            <a:fillRect/>
          </a:stretch>
        </p:blipFill>
        <p:spPr>
          <a:xfrm>
            <a:off x="676736" y="1554346"/>
            <a:ext cx="1574966" cy="1945142"/>
          </a:xfrm>
          <a:prstGeom prst="rect">
            <a:avLst/>
          </a:prstGeom>
        </p:spPr>
      </p:pic>
      <p:pic>
        <p:nvPicPr>
          <p:cNvPr id="4" name="Picture 3"/>
          <p:cNvPicPr>
            <a:picLocks noChangeAspect="1"/>
          </p:cNvPicPr>
          <p:nvPr/>
        </p:nvPicPr>
        <p:blipFill>
          <a:blip r:embed="rId3"/>
          <a:stretch>
            <a:fillRect/>
          </a:stretch>
        </p:blipFill>
        <p:spPr>
          <a:xfrm>
            <a:off x="2267797" y="1347614"/>
            <a:ext cx="6759034" cy="2571920"/>
          </a:xfrm>
          <a:prstGeom prst="rect">
            <a:avLst/>
          </a:prstGeom>
        </p:spPr>
      </p:pic>
    </p:spTree>
    <p:extLst>
      <p:ext uri="{BB962C8B-B14F-4D97-AF65-F5344CB8AC3E}">
        <p14:creationId xmlns:p14="http://schemas.microsoft.com/office/powerpoint/2010/main" val="19833817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endParaRPr lang="it-IT" dirty="0"/>
          </a:p>
        </p:txBody>
      </p:sp>
      <p:sp>
        <p:nvSpPr>
          <p:cNvPr id="3" name="Slide Number Placeholder 2"/>
          <p:cNvSpPr>
            <a:spLocks noGrp="1"/>
          </p:cNvSpPr>
          <p:nvPr>
            <p:ph type="sldNum" sz="quarter" idx="13"/>
          </p:nvPr>
        </p:nvSpPr>
        <p:spPr/>
        <p:txBody>
          <a:bodyPr/>
          <a:lstStyle/>
          <a:p>
            <a:fld id="{ACEF61E3-7C7C-8442-9910-F4F48F9FB7B8}" type="slidenum">
              <a:rPr lang="it-IT" smtClean="0"/>
              <a:pPr/>
              <a:t>14</a:t>
            </a:fld>
            <a:endParaRPr lang="it-IT" dirty="0"/>
          </a:p>
        </p:txBody>
      </p:sp>
      <p:sp>
        <p:nvSpPr>
          <p:cNvPr id="5" name="Title 4"/>
          <p:cNvSpPr>
            <a:spLocks noGrp="1"/>
          </p:cNvSpPr>
          <p:nvPr>
            <p:ph type="title"/>
          </p:nvPr>
        </p:nvSpPr>
        <p:spPr/>
        <p:txBody>
          <a:bodyPr>
            <a:normAutofit/>
          </a:bodyPr>
          <a:lstStyle/>
          <a:p>
            <a:r>
              <a:rPr lang="de-DE" dirty="0"/>
              <a:t>Old </a:t>
            </a:r>
            <a:r>
              <a:rPr lang="de-DE" dirty="0" err="1"/>
              <a:t>mixes</a:t>
            </a:r>
            <a:r>
              <a:rPr lang="de-DE" dirty="0"/>
              <a:t> vs. New </a:t>
            </a:r>
            <a:r>
              <a:rPr lang="de-DE" dirty="0" err="1"/>
              <a:t>mixes</a:t>
            </a:r>
            <a:endParaRPr lang="de-DE" dirty="0"/>
          </a:p>
        </p:txBody>
      </p:sp>
      <p:pic>
        <p:nvPicPr>
          <p:cNvPr id="4" name="Picture 3"/>
          <p:cNvPicPr>
            <a:picLocks noChangeAspect="1"/>
          </p:cNvPicPr>
          <p:nvPr/>
        </p:nvPicPr>
        <p:blipFill>
          <a:blip r:embed="rId2"/>
          <a:stretch>
            <a:fillRect/>
          </a:stretch>
        </p:blipFill>
        <p:spPr>
          <a:xfrm>
            <a:off x="452938" y="1302043"/>
            <a:ext cx="8172400" cy="3295939"/>
          </a:xfrm>
          <a:prstGeom prst="rect">
            <a:avLst/>
          </a:prstGeom>
        </p:spPr>
      </p:pic>
      <p:cxnSp>
        <p:nvCxnSpPr>
          <p:cNvPr id="8" name="Elbow Connector 7"/>
          <p:cNvCxnSpPr/>
          <p:nvPr/>
        </p:nvCxnSpPr>
        <p:spPr>
          <a:xfrm rot="16200000" flipH="1">
            <a:off x="4590002" y="3453848"/>
            <a:ext cx="900100" cy="504056"/>
          </a:xfrm>
          <a:prstGeom prst="bentConnector3">
            <a:avLst>
              <a:gd name="adj1" fmla="val 100353"/>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894671" y="4119864"/>
            <a:ext cx="593670" cy="415498"/>
          </a:xfrm>
          <a:prstGeom prst="rect">
            <a:avLst/>
          </a:prstGeom>
          <a:noFill/>
        </p:spPr>
        <p:txBody>
          <a:bodyPr wrap="square" rtlCol="0">
            <a:spAutoFit/>
          </a:bodyPr>
          <a:lstStyle/>
          <a:p>
            <a:r>
              <a:rPr lang="de-DE" sz="1050" dirty="0"/>
              <a:t>New </a:t>
            </a:r>
            <a:r>
              <a:rPr lang="de-DE" sz="1050" dirty="0" err="1"/>
              <a:t>mixes</a:t>
            </a:r>
            <a:endParaRPr lang="de-DE" sz="1050" dirty="0"/>
          </a:p>
        </p:txBody>
      </p:sp>
    </p:spTree>
    <p:extLst>
      <p:ext uri="{BB962C8B-B14F-4D97-AF65-F5344CB8AC3E}">
        <p14:creationId xmlns:p14="http://schemas.microsoft.com/office/powerpoint/2010/main" val="17182409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endParaRPr lang="it-IT" dirty="0"/>
          </a:p>
        </p:txBody>
      </p:sp>
      <p:sp>
        <p:nvSpPr>
          <p:cNvPr id="3" name="Slide Number Placeholder 2"/>
          <p:cNvSpPr>
            <a:spLocks noGrp="1"/>
          </p:cNvSpPr>
          <p:nvPr>
            <p:ph type="sldNum" sz="quarter" idx="13"/>
          </p:nvPr>
        </p:nvSpPr>
        <p:spPr/>
        <p:txBody>
          <a:bodyPr/>
          <a:lstStyle/>
          <a:p>
            <a:fld id="{ACEF61E3-7C7C-8442-9910-F4F48F9FB7B8}" type="slidenum">
              <a:rPr lang="it-IT" smtClean="0"/>
              <a:pPr/>
              <a:t>15</a:t>
            </a:fld>
            <a:endParaRPr lang="it-IT" dirty="0"/>
          </a:p>
        </p:txBody>
      </p:sp>
      <p:sp>
        <p:nvSpPr>
          <p:cNvPr id="4" name="Text Placeholder 3"/>
          <p:cNvSpPr>
            <a:spLocks noGrp="1"/>
          </p:cNvSpPr>
          <p:nvPr>
            <p:ph type="body" sz="quarter" idx="14"/>
          </p:nvPr>
        </p:nvSpPr>
        <p:spPr>
          <a:xfrm>
            <a:off x="497409" y="1307174"/>
            <a:ext cx="5730775" cy="3424816"/>
          </a:xfrm>
        </p:spPr>
        <p:txBody>
          <a:bodyPr/>
          <a:lstStyle/>
          <a:p>
            <a:r>
              <a:rPr lang="en-US" sz="1200" b="1" dirty="0"/>
              <a:t>Conclusions</a:t>
            </a:r>
            <a:r>
              <a:rPr lang="en-US" sz="1200" dirty="0"/>
              <a:t>: </a:t>
            </a:r>
          </a:p>
          <a:p>
            <a:r>
              <a:rPr lang="en-US" sz="1200" dirty="0"/>
              <a:t>Mixes containing replacements of </a:t>
            </a:r>
            <a:r>
              <a:rPr lang="en-US" sz="1200" b="1" dirty="0" err="1"/>
              <a:t>Diabas</a:t>
            </a:r>
            <a:r>
              <a:rPr lang="en-US" sz="1200" b="1" dirty="0"/>
              <a:t> Sand and Limestone powder (Julia </a:t>
            </a:r>
            <a:r>
              <a:rPr lang="en-US" sz="1200" b="1" dirty="0" err="1"/>
              <a:t>Marmi’s</a:t>
            </a:r>
            <a:r>
              <a:rPr lang="en-US" sz="1200" b="1" dirty="0"/>
              <a:t> powder) show values of compressive strength </a:t>
            </a:r>
            <a:r>
              <a:rPr lang="en-US" sz="1200" dirty="0"/>
              <a:t>that makes them </a:t>
            </a:r>
            <a:r>
              <a:rPr lang="en-US" sz="1200" b="1" dirty="0"/>
              <a:t>suitable</a:t>
            </a:r>
            <a:r>
              <a:rPr lang="en-US" sz="1200" dirty="0"/>
              <a:t> for producing </a:t>
            </a:r>
            <a:r>
              <a:rPr lang="en-US" sz="1200" b="1" dirty="0"/>
              <a:t>UHPC</a:t>
            </a:r>
          </a:p>
          <a:p>
            <a:r>
              <a:rPr lang="en-US" sz="1200" b="1" dirty="0"/>
              <a:t>Admixture of coarse aggregate </a:t>
            </a:r>
            <a:r>
              <a:rPr lang="en-US" sz="1200" dirty="0"/>
              <a:t>(</a:t>
            </a:r>
            <a:r>
              <a:rPr lang="de-DE" sz="1200" dirty="0"/>
              <a:t>Dolomite 2/4mm) </a:t>
            </a:r>
            <a:r>
              <a:rPr lang="de-DE" sz="1200" dirty="0" err="1"/>
              <a:t>showed</a:t>
            </a:r>
            <a:r>
              <a:rPr lang="de-DE" sz="1200" dirty="0"/>
              <a:t> </a:t>
            </a:r>
            <a:r>
              <a:rPr lang="de-DE" sz="1200" dirty="0" err="1"/>
              <a:t>good</a:t>
            </a:r>
            <a:r>
              <a:rPr lang="de-DE" sz="1200" dirty="0"/>
              <a:t> </a:t>
            </a:r>
            <a:r>
              <a:rPr lang="de-DE" sz="1200" dirty="0" err="1"/>
              <a:t>results</a:t>
            </a:r>
            <a:r>
              <a:rPr lang="de-DE" sz="1200" dirty="0"/>
              <a:t> </a:t>
            </a:r>
            <a:r>
              <a:rPr lang="de-DE" sz="1200" dirty="0" err="1"/>
              <a:t>of</a:t>
            </a:r>
            <a:r>
              <a:rPr lang="de-DE" sz="1200" dirty="0"/>
              <a:t> </a:t>
            </a:r>
            <a:r>
              <a:rPr lang="de-DE" sz="1200" dirty="0" err="1"/>
              <a:t>compressive</a:t>
            </a:r>
            <a:r>
              <a:rPr lang="de-DE" sz="1200" dirty="0"/>
              <a:t> </a:t>
            </a:r>
            <a:r>
              <a:rPr lang="de-DE" sz="1200" dirty="0" err="1"/>
              <a:t>strength</a:t>
            </a:r>
            <a:endParaRPr lang="en-US" sz="1200" dirty="0"/>
          </a:p>
          <a:p>
            <a:r>
              <a:rPr lang="en-US" sz="1200" dirty="0"/>
              <a:t>This offers the possibility of producing </a:t>
            </a:r>
            <a:r>
              <a:rPr lang="en-US" sz="1200" b="1" dirty="0"/>
              <a:t>ecological friendly High-Performance concretes</a:t>
            </a:r>
            <a:r>
              <a:rPr lang="en-US" sz="1200" dirty="0"/>
              <a:t> with the respect to a low CO2 impact of the utilized waste materials. </a:t>
            </a:r>
          </a:p>
          <a:p>
            <a:r>
              <a:rPr lang="en-US" sz="1200" dirty="0"/>
              <a:t>The usage of secondary materials </a:t>
            </a:r>
            <a:r>
              <a:rPr lang="en-US" sz="1200" b="1" dirty="0"/>
              <a:t>avoids the dispose </a:t>
            </a:r>
            <a:r>
              <a:rPr lang="en-US" sz="1200" dirty="0"/>
              <a:t>of them in </a:t>
            </a:r>
            <a:r>
              <a:rPr lang="en-US" sz="1200" b="1" dirty="0"/>
              <a:t>landfills</a:t>
            </a:r>
            <a:r>
              <a:rPr lang="en-US" sz="1200" dirty="0"/>
              <a:t>. </a:t>
            </a:r>
          </a:p>
          <a:p>
            <a:r>
              <a:rPr lang="en-US" sz="1200" dirty="0"/>
              <a:t>Stone quarry waste should be considered as secondary raw material in the concrete industry</a:t>
            </a:r>
          </a:p>
          <a:p>
            <a:r>
              <a:rPr lang="en-US" sz="1200" b="1" i="1" dirty="0">
                <a:solidFill>
                  <a:srgbClr val="FF0000"/>
                </a:solidFill>
              </a:rPr>
              <a:t>It was possible to make Ultra High Performance Concrete </a:t>
            </a:r>
            <a:r>
              <a:rPr lang="en-US" sz="1200" b="1" i="1" u="sng" dirty="0">
                <a:solidFill>
                  <a:srgbClr val="FF0000"/>
                </a:solidFill>
                <a:effectLst>
                  <a:outerShdw blurRad="38100" dist="38100" dir="2700000" algn="tl">
                    <a:srgbClr val="000000">
                      <a:alpha val="43137"/>
                    </a:srgbClr>
                  </a:outerShdw>
                </a:effectLst>
              </a:rPr>
              <a:t>only</a:t>
            </a:r>
            <a:r>
              <a:rPr lang="en-US" sz="1200" b="1" i="1" dirty="0">
                <a:solidFill>
                  <a:srgbClr val="FF0000"/>
                </a:solidFill>
              </a:rPr>
              <a:t> out of Secondary materials and Cement and Normal concrete C50/60</a:t>
            </a:r>
          </a:p>
          <a:p>
            <a:r>
              <a:rPr lang="en-US" sz="1200" b="1" i="1" u="sng" dirty="0" smtClean="0">
                <a:solidFill>
                  <a:srgbClr val="FF0000"/>
                </a:solidFill>
              </a:rPr>
              <a:t>Publication</a:t>
            </a:r>
            <a:r>
              <a:rPr lang="en-US" sz="1200" b="1" i="1" u="sng" dirty="0">
                <a:solidFill>
                  <a:srgbClr val="FF0000"/>
                </a:solidFill>
              </a:rPr>
              <a:t>: </a:t>
            </a:r>
            <a:r>
              <a:rPr lang="en-US" sz="1200" b="1" i="1" dirty="0">
                <a:solidFill>
                  <a:srgbClr val="FF0000"/>
                </a:solidFill>
              </a:rPr>
              <a:t>A paper about the results was already submitted to the I</a:t>
            </a:r>
            <a:r>
              <a:rPr lang="de-DE" sz="1200" b="1" i="1" dirty="0" err="1">
                <a:solidFill>
                  <a:srgbClr val="FF0000"/>
                </a:solidFill>
              </a:rPr>
              <a:t>nternational</a:t>
            </a:r>
            <a:r>
              <a:rPr lang="de-DE" sz="1200" b="1" i="1" dirty="0">
                <a:solidFill>
                  <a:srgbClr val="FF0000"/>
                </a:solidFill>
              </a:rPr>
              <a:t> </a:t>
            </a:r>
            <a:r>
              <a:rPr lang="de-DE" sz="1200" b="1" i="1" dirty="0" err="1">
                <a:solidFill>
                  <a:srgbClr val="FF0000"/>
                </a:solidFill>
              </a:rPr>
              <a:t>Multidisciplinary</a:t>
            </a:r>
            <a:r>
              <a:rPr lang="de-DE" sz="1200" b="1" i="1" dirty="0">
                <a:solidFill>
                  <a:srgbClr val="FF0000"/>
                </a:solidFill>
              </a:rPr>
              <a:t> Scientific </a:t>
            </a:r>
            <a:r>
              <a:rPr lang="de-DE" sz="1200" b="1" i="1" dirty="0" err="1">
                <a:solidFill>
                  <a:srgbClr val="FF0000"/>
                </a:solidFill>
              </a:rPr>
              <a:t>GeoConferences</a:t>
            </a:r>
            <a:r>
              <a:rPr lang="de-DE" sz="1200" b="1" i="1" dirty="0">
                <a:solidFill>
                  <a:srgbClr val="FF0000"/>
                </a:solidFill>
              </a:rPr>
              <a:t> SGEM</a:t>
            </a:r>
          </a:p>
        </p:txBody>
      </p:sp>
      <p:sp>
        <p:nvSpPr>
          <p:cNvPr id="5" name="Title 4"/>
          <p:cNvSpPr>
            <a:spLocks noGrp="1"/>
          </p:cNvSpPr>
          <p:nvPr>
            <p:ph type="title"/>
          </p:nvPr>
        </p:nvSpPr>
        <p:spPr/>
        <p:txBody>
          <a:bodyPr/>
          <a:lstStyle/>
          <a:p>
            <a:r>
              <a:rPr lang="de-DE" dirty="0"/>
              <a:t>UHPC: Sampling and </a:t>
            </a:r>
            <a:r>
              <a:rPr lang="de-DE" dirty="0" err="1"/>
              <a:t>testing</a:t>
            </a:r>
            <a:endParaRPr lang="de-DE" dirty="0"/>
          </a:p>
        </p:txBody>
      </p:sp>
      <p:pic>
        <p:nvPicPr>
          <p:cNvPr id="7" name="Picture 6"/>
          <p:cNvPicPr>
            <a:picLocks noChangeAspect="1"/>
          </p:cNvPicPr>
          <p:nvPr/>
        </p:nvPicPr>
        <p:blipFill>
          <a:blip r:embed="rId2"/>
          <a:stretch>
            <a:fillRect/>
          </a:stretch>
        </p:blipFill>
        <p:spPr>
          <a:xfrm>
            <a:off x="6732240" y="1324172"/>
            <a:ext cx="1656184" cy="1967658"/>
          </a:xfrm>
          <a:prstGeom prst="rect">
            <a:avLst/>
          </a:prstGeom>
        </p:spPr>
      </p:pic>
      <p:pic>
        <p:nvPicPr>
          <p:cNvPr id="8" name="Picture 7"/>
          <p:cNvPicPr>
            <a:picLocks noChangeAspect="1"/>
          </p:cNvPicPr>
          <p:nvPr/>
        </p:nvPicPr>
        <p:blipFill>
          <a:blip r:embed="rId3"/>
          <a:stretch>
            <a:fillRect/>
          </a:stretch>
        </p:blipFill>
        <p:spPr>
          <a:xfrm>
            <a:off x="6372026" y="3383475"/>
            <a:ext cx="2582919" cy="1196827"/>
          </a:xfrm>
          <a:prstGeom prst="rect">
            <a:avLst/>
          </a:prstGeom>
        </p:spPr>
      </p:pic>
    </p:spTree>
    <p:extLst>
      <p:ext uri="{BB962C8B-B14F-4D97-AF65-F5344CB8AC3E}">
        <p14:creationId xmlns:p14="http://schemas.microsoft.com/office/powerpoint/2010/main" val="706514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a:xfrm>
            <a:off x="468312" y="4809862"/>
            <a:ext cx="3311599" cy="274637"/>
          </a:xfrm>
        </p:spPr>
        <p:txBody>
          <a:bodyPr/>
          <a:lstStyle/>
          <a:p>
            <a:r>
              <a:rPr lang="en-US" b="1" dirty="0"/>
              <a:t>Carinthia University of Applied Sciences </a:t>
            </a:r>
          </a:p>
          <a:p>
            <a:endParaRPr lang="it-IT" dirty="0"/>
          </a:p>
        </p:txBody>
      </p:sp>
      <p:sp>
        <p:nvSpPr>
          <p:cNvPr id="3" name="Slide Number Placeholder 2"/>
          <p:cNvSpPr>
            <a:spLocks noGrp="1"/>
          </p:cNvSpPr>
          <p:nvPr>
            <p:ph type="sldNum" sz="quarter" idx="13"/>
          </p:nvPr>
        </p:nvSpPr>
        <p:spPr/>
        <p:txBody>
          <a:bodyPr/>
          <a:lstStyle/>
          <a:p>
            <a:fld id="{ACEF61E3-7C7C-8442-9910-F4F48F9FB7B8}" type="slidenum">
              <a:rPr lang="it-IT" smtClean="0"/>
              <a:pPr/>
              <a:t>16</a:t>
            </a:fld>
            <a:endParaRPr lang="it-IT" dirty="0"/>
          </a:p>
        </p:txBody>
      </p:sp>
      <p:sp>
        <p:nvSpPr>
          <p:cNvPr id="5" name="Title 4"/>
          <p:cNvSpPr>
            <a:spLocks noGrp="1"/>
          </p:cNvSpPr>
          <p:nvPr>
            <p:ph type="title"/>
          </p:nvPr>
        </p:nvSpPr>
        <p:spPr>
          <a:xfrm>
            <a:off x="2362870" y="1491755"/>
            <a:ext cx="5040560" cy="1944216"/>
          </a:xfrm>
        </p:spPr>
        <p:txBody>
          <a:bodyPr/>
          <a:lstStyle/>
          <a:p>
            <a:r>
              <a:rPr lang="en-US" dirty="0"/>
              <a:t>Thanks for your attention!</a:t>
            </a:r>
            <a:endParaRPr lang="de-DE" dirty="0"/>
          </a:p>
        </p:txBody>
      </p:sp>
    </p:spTree>
    <p:extLst>
      <p:ext uri="{BB962C8B-B14F-4D97-AF65-F5344CB8AC3E}">
        <p14:creationId xmlns:p14="http://schemas.microsoft.com/office/powerpoint/2010/main" val="27458347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magine 13">
            <a:extLst>
              <a:ext uri="{FF2B5EF4-FFF2-40B4-BE49-F238E27FC236}">
                <a16:creationId xmlns:a16="http://schemas.microsoft.com/office/drawing/2014/main" id="{0F3AEFE3-B2CD-104F-A047-52787AE0AEE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12004"/>
          <a:stretch/>
        </p:blipFill>
        <p:spPr>
          <a:xfrm rot="4011547">
            <a:off x="888732" y="-1092611"/>
            <a:ext cx="7138259" cy="9543613"/>
          </a:xfrm>
          <a:prstGeom prst="rect">
            <a:avLst/>
          </a:prstGeom>
        </p:spPr>
      </p:pic>
      <p:sp>
        <p:nvSpPr>
          <p:cNvPr id="8" name="CasellaDiTesto 7">
            <a:extLst>
              <a:ext uri="{FF2B5EF4-FFF2-40B4-BE49-F238E27FC236}">
                <a16:creationId xmlns:a16="http://schemas.microsoft.com/office/drawing/2014/main" id="{C5DBB080-BC74-4148-959E-3C055B62E17A}"/>
              </a:ext>
            </a:extLst>
          </p:cNvPr>
          <p:cNvSpPr txBox="1"/>
          <p:nvPr/>
        </p:nvSpPr>
        <p:spPr>
          <a:xfrm>
            <a:off x="79244" y="2476814"/>
            <a:ext cx="9143999" cy="1569660"/>
          </a:xfrm>
          <a:prstGeom prst="rect">
            <a:avLst/>
          </a:prstGeom>
          <a:noFill/>
        </p:spPr>
        <p:txBody>
          <a:bodyPr wrap="square" rtlCol="0">
            <a:spAutoFit/>
          </a:bodyPr>
          <a:lstStyle/>
          <a:p>
            <a:pPr algn="ctr"/>
            <a:r>
              <a:rPr lang="en-US" sz="3200" b="1" dirty="0">
                <a:solidFill>
                  <a:schemeClr val="bg1"/>
                </a:solidFill>
                <a:latin typeface="Arial" panose="020B0604020202020204" pitchFamily="34" charset="0"/>
                <a:cs typeface="Arial" panose="020B0604020202020204" pitchFamily="34" charset="0"/>
              </a:rPr>
              <a:t>Milestone 3.2 Analysis of local legislation on the disposal of stone production waste in Austria and Italy</a:t>
            </a:r>
            <a:endParaRPr lang="de-DE" sz="1200" b="1" dirty="0">
              <a:solidFill>
                <a:schemeClr val="bg1"/>
              </a:solidFill>
              <a:latin typeface="Arial" panose="020B0604020202020204" pitchFamily="34" charset="0"/>
              <a:cs typeface="Arial" panose="020B0604020202020204" pitchFamily="34" charset="0"/>
            </a:endParaRPr>
          </a:p>
        </p:txBody>
      </p:sp>
      <p:pic>
        <p:nvPicPr>
          <p:cNvPr id="6" name="Immagine 5">
            <a:extLst>
              <a:ext uri="{FF2B5EF4-FFF2-40B4-BE49-F238E27FC236}">
                <a16:creationId xmlns:a16="http://schemas.microsoft.com/office/drawing/2014/main" id="{83991829-693F-3046-9E74-54ED7B2CF87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52537"/>
          <a:stretch/>
        </p:blipFill>
        <p:spPr>
          <a:xfrm>
            <a:off x="251520" y="526312"/>
            <a:ext cx="1943448" cy="526704"/>
          </a:xfrm>
          <a:prstGeom prst="rect">
            <a:avLst/>
          </a:prstGeom>
        </p:spPr>
      </p:pic>
      <p:pic>
        <p:nvPicPr>
          <p:cNvPr id="7" name="Immagine 6">
            <a:extLst>
              <a:ext uri="{FF2B5EF4-FFF2-40B4-BE49-F238E27FC236}">
                <a16:creationId xmlns:a16="http://schemas.microsoft.com/office/drawing/2014/main" id="{76A3C874-C761-7244-97AB-1B83E69EDAC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51953" t="9971" r="-1084" b="31230"/>
          <a:stretch/>
        </p:blipFill>
        <p:spPr>
          <a:xfrm>
            <a:off x="2812241" y="454681"/>
            <a:ext cx="4352047" cy="669967"/>
          </a:xfrm>
          <a:prstGeom prst="rect">
            <a:avLst/>
          </a:prstGeom>
        </p:spPr>
      </p:pic>
    </p:spTree>
    <p:extLst>
      <p:ext uri="{BB962C8B-B14F-4D97-AF65-F5344CB8AC3E}">
        <p14:creationId xmlns:p14="http://schemas.microsoft.com/office/powerpoint/2010/main" val="1663061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3"/>
          </p:nvPr>
        </p:nvSpPr>
        <p:spPr/>
        <p:txBody>
          <a:bodyPr/>
          <a:lstStyle/>
          <a:p>
            <a:fld id="{ACEF61E3-7C7C-8442-9910-F4F48F9FB7B8}" type="slidenum">
              <a:rPr lang="it-IT" smtClean="0"/>
              <a:pPr/>
              <a:t>3</a:t>
            </a:fld>
            <a:endParaRPr lang="it-IT" dirty="0"/>
          </a:p>
        </p:txBody>
      </p:sp>
      <p:sp>
        <p:nvSpPr>
          <p:cNvPr id="5" name="Title 4"/>
          <p:cNvSpPr>
            <a:spLocks noGrp="1"/>
          </p:cNvSpPr>
          <p:nvPr>
            <p:ph type="title"/>
          </p:nvPr>
        </p:nvSpPr>
        <p:spPr/>
        <p:txBody>
          <a:bodyPr/>
          <a:lstStyle/>
          <a:p>
            <a:r>
              <a:rPr lang="de-DE" dirty="0"/>
              <a:t>White Book</a:t>
            </a:r>
          </a:p>
        </p:txBody>
      </p:sp>
      <p:pic>
        <p:nvPicPr>
          <p:cNvPr id="8" name="Grafik 7">
            <a:extLst>
              <a:ext uri="{FF2B5EF4-FFF2-40B4-BE49-F238E27FC236}">
                <a16:creationId xmlns:a16="http://schemas.microsoft.com/office/drawing/2014/main" id="{38376FC7-3682-4270-9524-4D596DF2BA48}"/>
              </a:ext>
            </a:extLst>
          </p:cNvPr>
          <p:cNvPicPr>
            <a:picLocks noChangeAspect="1"/>
          </p:cNvPicPr>
          <p:nvPr/>
        </p:nvPicPr>
        <p:blipFill rotWithShape="1">
          <a:blip r:embed="rId3"/>
          <a:srcRect l="68900" t="41569" r="11413" b="9820"/>
          <a:stretch/>
        </p:blipFill>
        <p:spPr>
          <a:xfrm>
            <a:off x="2483768" y="1397775"/>
            <a:ext cx="3373019" cy="3081966"/>
          </a:xfrm>
          <a:prstGeom prst="rect">
            <a:avLst/>
          </a:prstGeom>
        </p:spPr>
      </p:pic>
      <p:pic>
        <p:nvPicPr>
          <p:cNvPr id="9" name="Grafik 8">
            <a:extLst>
              <a:ext uri="{FF2B5EF4-FFF2-40B4-BE49-F238E27FC236}">
                <a16:creationId xmlns:a16="http://schemas.microsoft.com/office/drawing/2014/main" id="{A0A54420-B70E-4DA4-9925-40A41C7E0971}"/>
              </a:ext>
            </a:extLst>
          </p:cNvPr>
          <p:cNvPicPr>
            <a:picLocks noChangeAspect="1"/>
          </p:cNvPicPr>
          <p:nvPr/>
        </p:nvPicPr>
        <p:blipFill rotWithShape="1">
          <a:blip r:embed="rId4"/>
          <a:srcRect l="68900" t="47362" r="11413" b="9566"/>
          <a:stretch/>
        </p:blipFill>
        <p:spPr>
          <a:xfrm>
            <a:off x="5724128" y="1397775"/>
            <a:ext cx="3362057" cy="2721926"/>
          </a:xfrm>
          <a:prstGeom prst="rect">
            <a:avLst/>
          </a:prstGeom>
        </p:spPr>
      </p:pic>
      <p:graphicFrame>
        <p:nvGraphicFramePr>
          <p:cNvPr id="6" name="Diagramm 5">
            <a:extLst>
              <a:ext uri="{FF2B5EF4-FFF2-40B4-BE49-F238E27FC236}">
                <a16:creationId xmlns:a16="http://schemas.microsoft.com/office/drawing/2014/main" id="{E0114359-850A-480B-AAFC-6178AC7BB6A4}"/>
              </a:ext>
            </a:extLst>
          </p:cNvPr>
          <p:cNvGraphicFramePr/>
          <p:nvPr>
            <p:extLst>
              <p:ext uri="{D42A27DB-BD31-4B8C-83A1-F6EECF244321}">
                <p14:modId xmlns:p14="http://schemas.microsoft.com/office/powerpoint/2010/main" val="3128488347"/>
              </p:ext>
            </p:extLst>
          </p:nvPr>
        </p:nvGraphicFramePr>
        <p:xfrm>
          <a:off x="-3060848" y="1260426"/>
          <a:ext cx="8784976" cy="338437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Textfeld 1">
            <a:extLst>
              <a:ext uri="{FF2B5EF4-FFF2-40B4-BE49-F238E27FC236}">
                <a16:creationId xmlns:a16="http://schemas.microsoft.com/office/drawing/2014/main" id="{0ADB05C5-1CB0-4AA3-B965-CCD25CF87965}"/>
              </a:ext>
            </a:extLst>
          </p:cNvPr>
          <p:cNvSpPr txBox="1"/>
          <p:nvPr/>
        </p:nvSpPr>
        <p:spPr>
          <a:xfrm>
            <a:off x="-32960" y="1764268"/>
            <a:ext cx="914400" cy="769441"/>
          </a:xfrm>
          <a:prstGeom prst="rect">
            <a:avLst/>
          </a:prstGeom>
          <a:noFill/>
        </p:spPr>
        <p:txBody>
          <a:bodyPr wrap="square" rtlCol="0">
            <a:spAutoFit/>
          </a:bodyPr>
          <a:lstStyle/>
          <a:p>
            <a:r>
              <a:rPr lang="de-DE" sz="4400" dirty="0">
                <a:solidFill>
                  <a:srgbClr val="95C11F"/>
                </a:solidFill>
              </a:rPr>
              <a:t>1</a:t>
            </a:r>
          </a:p>
        </p:txBody>
      </p:sp>
      <p:sp>
        <p:nvSpPr>
          <p:cNvPr id="10" name="Textfeld 9">
            <a:extLst>
              <a:ext uri="{FF2B5EF4-FFF2-40B4-BE49-F238E27FC236}">
                <a16:creationId xmlns:a16="http://schemas.microsoft.com/office/drawing/2014/main" id="{45C9DDDE-3BEA-4FD8-AC23-6B9768F207DE}"/>
              </a:ext>
            </a:extLst>
          </p:cNvPr>
          <p:cNvSpPr txBox="1"/>
          <p:nvPr/>
        </p:nvSpPr>
        <p:spPr>
          <a:xfrm>
            <a:off x="-2480" y="2652830"/>
            <a:ext cx="914400" cy="769441"/>
          </a:xfrm>
          <a:prstGeom prst="rect">
            <a:avLst/>
          </a:prstGeom>
          <a:noFill/>
        </p:spPr>
        <p:txBody>
          <a:bodyPr wrap="square" rtlCol="0">
            <a:spAutoFit/>
          </a:bodyPr>
          <a:lstStyle/>
          <a:p>
            <a:r>
              <a:rPr lang="de-DE" sz="4400" dirty="0">
                <a:solidFill>
                  <a:srgbClr val="95C11F"/>
                </a:solidFill>
              </a:rPr>
              <a:t>2</a:t>
            </a:r>
          </a:p>
        </p:txBody>
      </p:sp>
      <p:sp>
        <p:nvSpPr>
          <p:cNvPr id="11" name="Textfeld 10">
            <a:extLst>
              <a:ext uri="{FF2B5EF4-FFF2-40B4-BE49-F238E27FC236}">
                <a16:creationId xmlns:a16="http://schemas.microsoft.com/office/drawing/2014/main" id="{770BE151-2276-430C-B0C1-871FA3E589BD}"/>
              </a:ext>
            </a:extLst>
          </p:cNvPr>
          <p:cNvSpPr txBox="1"/>
          <p:nvPr/>
        </p:nvSpPr>
        <p:spPr>
          <a:xfrm>
            <a:off x="0" y="3637452"/>
            <a:ext cx="914400" cy="769441"/>
          </a:xfrm>
          <a:prstGeom prst="rect">
            <a:avLst/>
          </a:prstGeom>
          <a:noFill/>
        </p:spPr>
        <p:txBody>
          <a:bodyPr wrap="square" rtlCol="0">
            <a:spAutoFit/>
          </a:bodyPr>
          <a:lstStyle/>
          <a:p>
            <a:r>
              <a:rPr lang="de-DE" sz="4400" dirty="0">
                <a:solidFill>
                  <a:srgbClr val="95C11F"/>
                </a:solidFill>
              </a:rPr>
              <a:t>3</a:t>
            </a:r>
          </a:p>
        </p:txBody>
      </p:sp>
    </p:spTree>
    <p:extLst>
      <p:ext uri="{BB962C8B-B14F-4D97-AF65-F5344CB8AC3E}">
        <p14:creationId xmlns:p14="http://schemas.microsoft.com/office/powerpoint/2010/main" val="39610986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magine 13">
            <a:extLst>
              <a:ext uri="{FF2B5EF4-FFF2-40B4-BE49-F238E27FC236}">
                <a16:creationId xmlns:a16="http://schemas.microsoft.com/office/drawing/2014/main" id="{0F3AEFE3-B2CD-104F-A047-52787AE0AEE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12004"/>
          <a:stretch/>
        </p:blipFill>
        <p:spPr>
          <a:xfrm rot="4011547">
            <a:off x="888732" y="-1092611"/>
            <a:ext cx="7138259" cy="9543613"/>
          </a:xfrm>
          <a:prstGeom prst="rect">
            <a:avLst/>
          </a:prstGeom>
        </p:spPr>
      </p:pic>
      <p:sp>
        <p:nvSpPr>
          <p:cNvPr id="8" name="CasellaDiTesto 7">
            <a:extLst>
              <a:ext uri="{FF2B5EF4-FFF2-40B4-BE49-F238E27FC236}">
                <a16:creationId xmlns:a16="http://schemas.microsoft.com/office/drawing/2014/main" id="{C5DBB080-BC74-4148-959E-3C055B62E17A}"/>
              </a:ext>
            </a:extLst>
          </p:cNvPr>
          <p:cNvSpPr txBox="1"/>
          <p:nvPr/>
        </p:nvSpPr>
        <p:spPr>
          <a:xfrm>
            <a:off x="0" y="2476814"/>
            <a:ext cx="9143999" cy="1077218"/>
          </a:xfrm>
          <a:prstGeom prst="rect">
            <a:avLst/>
          </a:prstGeom>
          <a:noFill/>
        </p:spPr>
        <p:txBody>
          <a:bodyPr wrap="square" rtlCol="0">
            <a:spAutoFit/>
          </a:bodyPr>
          <a:lstStyle/>
          <a:p>
            <a:pPr algn="ctr"/>
            <a:r>
              <a:rPr lang="en-US" sz="3200" dirty="0">
                <a:solidFill>
                  <a:schemeClr val="bg1"/>
                </a:solidFill>
              </a:rPr>
              <a:t>WP4 Reuse of secondary materials as aggregates in UHPC and Normal Concrete</a:t>
            </a:r>
            <a:endParaRPr lang="de-DE" sz="1200" b="1" dirty="0">
              <a:solidFill>
                <a:schemeClr val="bg1"/>
              </a:solidFill>
              <a:latin typeface="Arial" panose="020B0604020202020204" pitchFamily="34" charset="0"/>
              <a:cs typeface="Arial" panose="020B0604020202020204" pitchFamily="34" charset="0"/>
            </a:endParaRPr>
          </a:p>
        </p:txBody>
      </p:sp>
      <p:pic>
        <p:nvPicPr>
          <p:cNvPr id="6" name="Immagine 5">
            <a:extLst>
              <a:ext uri="{FF2B5EF4-FFF2-40B4-BE49-F238E27FC236}">
                <a16:creationId xmlns:a16="http://schemas.microsoft.com/office/drawing/2014/main" id="{83991829-693F-3046-9E74-54ED7B2CF87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52537"/>
          <a:stretch/>
        </p:blipFill>
        <p:spPr>
          <a:xfrm>
            <a:off x="251520" y="526312"/>
            <a:ext cx="1943448" cy="526704"/>
          </a:xfrm>
          <a:prstGeom prst="rect">
            <a:avLst/>
          </a:prstGeom>
        </p:spPr>
      </p:pic>
      <p:pic>
        <p:nvPicPr>
          <p:cNvPr id="7" name="Immagine 6">
            <a:extLst>
              <a:ext uri="{FF2B5EF4-FFF2-40B4-BE49-F238E27FC236}">
                <a16:creationId xmlns:a16="http://schemas.microsoft.com/office/drawing/2014/main" id="{76A3C874-C761-7244-97AB-1B83E69EDAC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51953" t="9971" r="-1084" b="31230"/>
          <a:stretch/>
        </p:blipFill>
        <p:spPr>
          <a:xfrm>
            <a:off x="2812241" y="454681"/>
            <a:ext cx="4352047" cy="669967"/>
          </a:xfrm>
          <a:prstGeom prst="rect">
            <a:avLst/>
          </a:prstGeom>
        </p:spPr>
      </p:pic>
    </p:spTree>
    <p:extLst>
      <p:ext uri="{BB962C8B-B14F-4D97-AF65-F5344CB8AC3E}">
        <p14:creationId xmlns:p14="http://schemas.microsoft.com/office/powerpoint/2010/main" val="1052689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a:xfrm>
            <a:off x="468312" y="4809862"/>
            <a:ext cx="3671640" cy="274637"/>
          </a:xfrm>
        </p:spPr>
        <p:txBody>
          <a:bodyPr/>
          <a:lstStyle/>
          <a:p>
            <a:r>
              <a:rPr lang="en-US" b="1" dirty="0"/>
              <a:t>Carinthia University of Applied Sciences </a:t>
            </a:r>
          </a:p>
          <a:p>
            <a:endParaRPr lang="it-IT" dirty="0"/>
          </a:p>
        </p:txBody>
      </p:sp>
      <p:sp>
        <p:nvSpPr>
          <p:cNvPr id="3" name="Slide Number Placeholder 2"/>
          <p:cNvSpPr>
            <a:spLocks noGrp="1"/>
          </p:cNvSpPr>
          <p:nvPr>
            <p:ph type="sldNum" sz="quarter" idx="13"/>
          </p:nvPr>
        </p:nvSpPr>
        <p:spPr/>
        <p:txBody>
          <a:bodyPr/>
          <a:lstStyle/>
          <a:p>
            <a:fld id="{ACEF61E3-7C7C-8442-9910-F4F48F9FB7B8}" type="slidenum">
              <a:rPr lang="it-IT" smtClean="0"/>
              <a:pPr/>
              <a:t>5</a:t>
            </a:fld>
            <a:endParaRPr lang="it-IT" dirty="0"/>
          </a:p>
        </p:txBody>
      </p:sp>
      <p:sp>
        <p:nvSpPr>
          <p:cNvPr id="4" name="Text Placeholder 3"/>
          <p:cNvSpPr>
            <a:spLocks noGrp="1"/>
          </p:cNvSpPr>
          <p:nvPr>
            <p:ph type="body" sz="quarter" idx="14"/>
          </p:nvPr>
        </p:nvSpPr>
        <p:spPr>
          <a:xfrm>
            <a:off x="468312" y="1419224"/>
            <a:ext cx="8207375" cy="3312766"/>
          </a:xfrm>
        </p:spPr>
        <p:txBody>
          <a:bodyPr/>
          <a:lstStyle/>
          <a:p>
            <a:r>
              <a:rPr lang="en-US" sz="1600" b="1" dirty="0"/>
              <a:t>Goal: </a:t>
            </a:r>
            <a:r>
              <a:rPr lang="en-US" sz="1600" dirty="0"/>
              <a:t>evaluate the reusing secondary waste materials produced by the quarry sector as aggregates in: </a:t>
            </a:r>
          </a:p>
          <a:p>
            <a:pPr>
              <a:buFont typeface="Symbol" panose="05050102010706020507" pitchFamily="18" charset="2"/>
              <a:buChar char="-"/>
            </a:pPr>
            <a:r>
              <a:rPr lang="en-US" sz="1600" dirty="0"/>
              <a:t>Normal Concrete (NC) class C50/60</a:t>
            </a:r>
          </a:p>
          <a:p>
            <a:pPr>
              <a:buFont typeface="Symbol" panose="05050102010706020507" pitchFamily="18" charset="2"/>
              <a:buChar char="-"/>
            </a:pPr>
            <a:r>
              <a:rPr lang="en-US" sz="1600" dirty="0"/>
              <a:t>Ultra High-Performance Concrete (UHPC: compressive strength concrete &gt;150MPa) </a:t>
            </a:r>
          </a:p>
          <a:p>
            <a:pPr marL="0" indent="0">
              <a:buNone/>
            </a:pPr>
            <a:endParaRPr lang="en-US" sz="1600" dirty="0"/>
          </a:p>
          <a:p>
            <a:r>
              <a:rPr lang="en-US" sz="1600" dirty="0"/>
              <a:t>Secondary materials involved in this research: </a:t>
            </a:r>
          </a:p>
          <a:p>
            <a:pPr>
              <a:buFont typeface="Symbol" panose="05050102010706020507" pitchFamily="18" charset="2"/>
              <a:buChar char="-"/>
            </a:pPr>
            <a:r>
              <a:rPr lang="en-US" sz="1600" dirty="0"/>
              <a:t>From Crushed stone quarries: </a:t>
            </a:r>
            <a:r>
              <a:rPr lang="en-US" sz="1600" dirty="0" err="1"/>
              <a:t>Diabas</a:t>
            </a:r>
            <a:r>
              <a:rPr lang="en-US" sz="1600" dirty="0"/>
              <a:t> sand, </a:t>
            </a:r>
            <a:r>
              <a:rPr lang="en-US" sz="1600" dirty="0" err="1"/>
              <a:t>Diabas</a:t>
            </a:r>
            <a:r>
              <a:rPr lang="en-US" sz="1600" dirty="0"/>
              <a:t> powder, Dolomite sand and Dolomite gravel (AT)</a:t>
            </a:r>
          </a:p>
          <a:p>
            <a:pPr>
              <a:buFont typeface="Symbol" panose="05050102010706020507" pitchFamily="18" charset="2"/>
              <a:buChar char="-"/>
            </a:pPr>
            <a:r>
              <a:rPr lang="en-US" sz="1600" dirty="0"/>
              <a:t>From Decorative stone quarry: Marble powder (IT)</a:t>
            </a:r>
            <a:endParaRPr lang="de-DE" sz="1600" dirty="0"/>
          </a:p>
        </p:txBody>
      </p:sp>
      <p:sp>
        <p:nvSpPr>
          <p:cNvPr id="5" name="Title 4"/>
          <p:cNvSpPr>
            <a:spLocks noGrp="1"/>
          </p:cNvSpPr>
          <p:nvPr>
            <p:ph type="title"/>
          </p:nvPr>
        </p:nvSpPr>
        <p:spPr/>
        <p:txBody>
          <a:bodyPr>
            <a:normAutofit/>
          </a:bodyPr>
          <a:lstStyle/>
          <a:p>
            <a:r>
              <a:rPr lang="en-US" sz="2000" dirty="0"/>
              <a:t>WP4 Reuse of secondary materials as aggregates in UHPC and Normal Concrete</a:t>
            </a:r>
            <a:endParaRPr lang="de-DE" sz="2000" dirty="0"/>
          </a:p>
        </p:txBody>
      </p:sp>
    </p:spTree>
    <p:extLst>
      <p:ext uri="{BB962C8B-B14F-4D97-AF65-F5344CB8AC3E}">
        <p14:creationId xmlns:p14="http://schemas.microsoft.com/office/powerpoint/2010/main" val="2329984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endParaRPr lang="it-IT" dirty="0"/>
          </a:p>
        </p:txBody>
      </p:sp>
      <p:sp>
        <p:nvSpPr>
          <p:cNvPr id="3" name="Slide Number Placeholder 2"/>
          <p:cNvSpPr>
            <a:spLocks noGrp="1"/>
          </p:cNvSpPr>
          <p:nvPr>
            <p:ph type="sldNum" sz="quarter" idx="13"/>
          </p:nvPr>
        </p:nvSpPr>
        <p:spPr/>
        <p:txBody>
          <a:bodyPr/>
          <a:lstStyle/>
          <a:p>
            <a:fld id="{ACEF61E3-7C7C-8442-9910-F4F48F9FB7B8}" type="slidenum">
              <a:rPr lang="it-IT" smtClean="0"/>
              <a:pPr/>
              <a:t>6</a:t>
            </a:fld>
            <a:endParaRPr lang="it-IT" dirty="0"/>
          </a:p>
        </p:txBody>
      </p:sp>
      <p:pic>
        <p:nvPicPr>
          <p:cNvPr id="6" name="Picture 5"/>
          <p:cNvPicPr>
            <a:picLocks noChangeAspect="1"/>
          </p:cNvPicPr>
          <p:nvPr/>
        </p:nvPicPr>
        <p:blipFill>
          <a:blip r:embed="rId2"/>
          <a:stretch>
            <a:fillRect/>
          </a:stretch>
        </p:blipFill>
        <p:spPr>
          <a:xfrm>
            <a:off x="5693858" y="1633229"/>
            <a:ext cx="3312368" cy="2736702"/>
          </a:xfrm>
          <a:prstGeom prst="rect">
            <a:avLst/>
          </a:prstGeom>
        </p:spPr>
      </p:pic>
      <p:sp>
        <p:nvSpPr>
          <p:cNvPr id="4" name="Text Placeholder 3"/>
          <p:cNvSpPr>
            <a:spLocks noGrp="1"/>
          </p:cNvSpPr>
          <p:nvPr>
            <p:ph type="body" sz="quarter" idx="14"/>
          </p:nvPr>
        </p:nvSpPr>
        <p:spPr>
          <a:xfrm>
            <a:off x="468312" y="1343178"/>
            <a:ext cx="5111799" cy="3316804"/>
          </a:xfrm>
        </p:spPr>
        <p:txBody>
          <a:bodyPr/>
          <a:lstStyle/>
          <a:p>
            <a:pPr algn="just"/>
            <a:r>
              <a:rPr lang="en-US" sz="1100" dirty="0"/>
              <a:t>The </a:t>
            </a:r>
            <a:r>
              <a:rPr lang="en-US" sz="1100" b="1" dirty="0"/>
              <a:t>amount of aggregates and parameters </a:t>
            </a:r>
            <a:r>
              <a:rPr lang="en-US" sz="1100" dirty="0"/>
              <a:t>to calculate the concrete mixture were </a:t>
            </a:r>
            <a:r>
              <a:rPr lang="en-US" sz="1100" b="1" dirty="0"/>
              <a:t>obtained following </a:t>
            </a:r>
            <a:r>
              <a:rPr lang="en-US" sz="1100" dirty="0"/>
              <a:t>the </a:t>
            </a:r>
            <a:r>
              <a:rPr lang="en-US" sz="1100" b="1" dirty="0"/>
              <a:t>recommendations</a:t>
            </a:r>
            <a:r>
              <a:rPr lang="en-US" sz="1100" dirty="0"/>
              <a:t> of the </a:t>
            </a:r>
            <a:r>
              <a:rPr lang="en-US" sz="1100" b="1" dirty="0"/>
              <a:t>ÖNORM B 4710-1 only as a reference</a:t>
            </a:r>
            <a:r>
              <a:rPr lang="en-US" sz="1100" dirty="0"/>
              <a:t> </a:t>
            </a:r>
            <a:r>
              <a:rPr lang="en-US" sz="1100" i="1" dirty="0"/>
              <a:t>since this norm </a:t>
            </a:r>
            <a:r>
              <a:rPr lang="en-US" sz="1100" b="1" i="1" dirty="0"/>
              <a:t>does not contemplate the usage of secondary materials from quarries as aggregates for normal concrete. </a:t>
            </a:r>
            <a:r>
              <a:rPr lang="en-US" sz="1100" i="1" dirty="0"/>
              <a:t>It</a:t>
            </a:r>
            <a:r>
              <a:rPr lang="en-US" sz="1100" dirty="0"/>
              <a:t> was </a:t>
            </a:r>
            <a:r>
              <a:rPr lang="en-US" sz="1100" i="1" u="sng" dirty="0"/>
              <a:t>only used as a guide to calculate</a:t>
            </a:r>
            <a:r>
              <a:rPr lang="en-US" sz="1100" dirty="0"/>
              <a:t> the amount of materials to be mixed</a:t>
            </a:r>
          </a:p>
          <a:p>
            <a:pPr algn="just"/>
            <a:r>
              <a:rPr lang="en-US" sz="1100" dirty="0"/>
              <a:t>The </a:t>
            </a:r>
            <a:r>
              <a:rPr lang="en-US" sz="1100" b="1" dirty="0"/>
              <a:t>ÖNORM B 4710-1 gives </a:t>
            </a:r>
            <a:r>
              <a:rPr lang="en-US" sz="1100" dirty="0"/>
              <a:t>information of which are the </a:t>
            </a:r>
            <a:r>
              <a:rPr lang="en-US" sz="1100" b="1" dirty="0"/>
              <a:t>best particle sizes curves for aggregates</a:t>
            </a:r>
            <a:r>
              <a:rPr lang="en-US" sz="1100" dirty="0"/>
              <a:t> for concrete, this curves were taken </a:t>
            </a:r>
            <a:r>
              <a:rPr lang="en-US" sz="1100" i="1" u="sng" dirty="0"/>
              <a:t>as a guide to design the mixture</a:t>
            </a:r>
          </a:p>
          <a:p>
            <a:pPr algn="just"/>
            <a:r>
              <a:rPr lang="en-US" sz="1100" dirty="0"/>
              <a:t>Secondary materials involved: </a:t>
            </a:r>
            <a:r>
              <a:rPr lang="en-US" sz="1100" b="1" dirty="0" err="1"/>
              <a:t>Diabas</a:t>
            </a:r>
            <a:r>
              <a:rPr lang="en-US" sz="1100" b="1" dirty="0"/>
              <a:t> Sand 0/4mm, Dolomite sand 0/4mm, Dolomite Gravel 2/4mm</a:t>
            </a:r>
            <a:r>
              <a:rPr lang="en-US" sz="1100" dirty="0"/>
              <a:t> </a:t>
            </a:r>
          </a:p>
          <a:p>
            <a:pPr algn="just"/>
            <a:r>
              <a:rPr lang="en-US" sz="1100" dirty="0"/>
              <a:t>As the </a:t>
            </a:r>
            <a:r>
              <a:rPr lang="en-US" sz="1100" b="1" dirty="0"/>
              <a:t>biggest grain </a:t>
            </a:r>
            <a:r>
              <a:rPr lang="en-US" sz="1100" dirty="0"/>
              <a:t>of the secondary materials available was </a:t>
            </a:r>
            <a:r>
              <a:rPr lang="en-US" sz="1100" b="1" dirty="0"/>
              <a:t>Dolomite gravel 4mm</a:t>
            </a:r>
            <a:r>
              <a:rPr lang="en-US" sz="1100" dirty="0"/>
              <a:t>, the GK4 curves were used.</a:t>
            </a:r>
          </a:p>
          <a:p>
            <a:pPr algn="just"/>
            <a:r>
              <a:rPr lang="en-US" sz="1100" dirty="0"/>
              <a:t>The particle size curve of the mixture of the secondary materials mentioned was modified in order to fit inside the limits of the </a:t>
            </a:r>
            <a:r>
              <a:rPr lang="en-US" sz="1100" b="1" dirty="0"/>
              <a:t>GK4 </a:t>
            </a:r>
            <a:r>
              <a:rPr lang="en-US" sz="1100" dirty="0"/>
              <a:t>recommended</a:t>
            </a:r>
            <a:r>
              <a:rPr lang="en-US" sz="1100" b="1" dirty="0"/>
              <a:t> </a:t>
            </a:r>
            <a:r>
              <a:rPr lang="en-US" sz="1100" dirty="0"/>
              <a:t>curves of the ÖNORM B 4710-1 (GK4: meaning the particle size curve for concrete with a maximum grain size of 4mm)</a:t>
            </a:r>
          </a:p>
          <a:p>
            <a:endParaRPr lang="de-DE" dirty="0"/>
          </a:p>
        </p:txBody>
      </p:sp>
      <p:sp>
        <p:nvSpPr>
          <p:cNvPr id="5" name="Title 4"/>
          <p:cNvSpPr>
            <a:spLocks noGrp="1"/>
          </p:cNvSpPr>
          <p:nvPr>
            <p:ph type="title"/>
          </p:nvPr>
        </p:nvSpPr>
        <p:spPr/>
        <p:txBody>
          <a:bodyPr>
            <a:normAutofit/>
          </a:bodyPr>
          <a:lstStyle/>
          <a:p>
            <a:r>
              <a:rPr lang="en-US" sz="2400" dirty="0"/>
              <a:t>NC C50/60: Secondary materials used as aggregates in Normal concrete</a:t>
            </a:r>
            <a:endParaRPr lang="de-DE" sz="2400" dirty="0"/>
          </a:p>
        </p:txBody>
      </p:sp>
    </p:spTree>
    <p:extLst>
      <p:ext uri="{BB962C8B-B14F-4D97-AF65-F5344CB8AC3E}">
        <p14:creationId xmlns:p14="http://schemas.microsoft.com/office/powerpoint/2010/main" val="1357409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r>
              <a:rPr lang="it-IT" dirty="0"/>
              <a:t>FH </a:t>
            </a:r>
            <a:r>
              <a:rPr lang="it-IT" dirty="0" err="1"/>
              <a:t>Kärnten</a:t>
            </a:r>
            <a:endParaRPr lang="it-IT" dirty="0"/>
          </a:p>
        </p:txBody>
      </p:sp>
      <p:sp>
        <p:nvSpPr>
          <p:cNvPr id="3" name="Slide Number Placeholder 2"/>
          <p:cNvSpPr>
            <a:spLocks noGrp="1"/>
          </p:cNvSpPr>
          <p:nvPr>
            <p:ph type="sldNum" sz="quarter" idx="13"/>
          </p:nvPr>
        </p:nvSpPr>
        <p:spPr/>
        <p:txBody>
          <a:bodyPr/>
          <a:lstStyle/>
          <a:p>
            <a:fld id="{ACEF61E3-7C7C-8442-9910-F4F48F9FB7B8}" type="slidenum">
              <a:rPr lang="it-IT" smtClean="0"/>
              <a:pPr/>
              <a:t>7</a:t>
            </a:fld>
            <a:endParaRPr lang="it-IT" dirty="0"/>
          </a:p>
        </p:txBody>
      </p:sp>
      <p:pic>
        <p:nvPicPr>
          <p:cNvPr id="7" name="Picture 6"/>
          <p:cNvPicPr>
            <a:picLocks noChangeAspect="1"/>
          </p:cNvPicPr>
          <p:nvPr/>
        </p:nvPicPr>
        <p:blipFill>
          <a:blip r:embed="rId2"/>
          <a:stretch>
            <a:fillRect/>
          </a:stretch>
        </p:blipFill>
        <p:spPr>
          <a:xfrm>
            <a:off x="5624380" y="76618"/>
            <a:ext cx="1236784" cy="1100062"/>
          </a:xfrm>
          <a:prstGeom prst="rect">
            <a:avLst/>
          </a:prstGeom>
        </p:spPr>
      </p:pic>
      <p:sp>
        <p:nvSpPr>
          <p:cNvPr id="4" name="Text Placeholder 3"/>
          <p:cNvSpPr>
            <a:spLocks noGrp="1"/>
          </p:cNvSpPr>
          <p:nvPr>
            <p:ph type="body" sz="quarter" idx="14"/>
          </p:nvPr>
        </p:nvSpPr>
        <p:spPr>
          <a:xfrm>
            <a:off x="241967" y="1320431"/>
            <a:ext cx="3393929" cy="3312368"/>
          </a:xfrm>
        </p:spPr>
        <p:txBody>
          <a:bodyPr/>
          <a:lstStyle/>
          <a:p>
            <a:r>
              <a:rPr lang="en-US" sz="1200" dirty="0"/>
              <a:t>The red curves in the graph show the recommended limits for part. Size for concrete</a:t>
            </a:r>
          </a:p>
          <a:p>
            <a:r>
              <a:rPr lang="en-US" sz="1200" b="1" dirty="0"/>
              <a:t>By iteration </a:t>
            </a:r>
            <a:r>
              <a:rPr lang="en-US" sz="1200" dirty="0"/>
              <a:t>of</a:t>
            </a:r>
            <a:r>
              <a:rPr lang="en-US" sz="1200" b="1" dirty="0"/>
              <a:t> </a:t>
            </a:r>
            <a:r>
              <a:rPr lang="en-US" sz="1200" dirty="0"/>
              <a:t>the amount of aggregates and observing how the curve was modified in comparison with the GK4 curves, the </a:t>
            </a:r>
            <a:r>
              <a:rPr lang="en-US" sz="1200" b="1" dirty="0"/>
              <a:t>mixture of 60% of unwashed </a:t>
            </a:r>
            <a:r>
              <a:rPr lang="en-US" sz="1200" b="1" dirty="0" err="1"/>
              <a:t>Diabas</a:t>
            </a:r>
            <a:r>
              <a:rPr lang="en-US" sz="1200" b="1" dirty="0"/>
              <a:t> sand, 10% of Dolomite sand and 30% Dolomite gravel</a:t>
            </a:r>
            <a:r>
              <a:rPr lang="en-US" sz="1200" dirty="0"/>
              <a:t> seemed to </a:t>
            </a:r>
            <a:r>
              <a:rPr lang="en-US" sz="1200" b="1" dirty="0"/>
              <a:t>fit into</a:t>
            </a:r>
            <a:r>
              <a:rPr lang="en-US" sz="1200" dirty="0"/>
              <a:t> the </a:t>
            </a:r>
            <a:r>
              <a:rPr lang="en-US" sz="1200" b="1" dirty="0"/>
              <a:t>limit curves </a:t>
            </a:r>
          </a:p>
          <a:p>
            <a:r>
              <a:rPr lang="en-US" sz="1200" dirty="0"/>
              <a:t>The </a:t>
            </a:r>
            <a:r>
              <a:rPr lang="en-US" sz="1200" b="1" dirty="0"/>
              <a:t>adjustment wasn’t perfect</a:t>
            </a:r>
            <a:r>
              <a:rPr lang="en-US" sz="1200" dirty="0"/>
              <a:t> since secondary materials have a </a:t>
            </a:r>
            <a:r>
              <a:rPr lang="en-US" sz="1200" b="1" dirty="0"/>
              <a:t>higher amount of particles passing 0,063mm</a:t>
            </a:r>
            <a:r>
              <a:rPr lang="en-US" sz="1200" dirty="0"/>
              <a:t> </a:t>
            </a:r>
            <a:r>
              <a:rPr lang="en-US" sz="1200" b="1" dirty="0"/>
              <a:t>sieve than recommended by the norm </a:t>
            </a:r>
            <a:r>
              <a:rPr lang="en-US" sz="1200" dirty="0"/>
              <a:t>mentioned as it can be seen in the first part of the graph</a:t>
            </a:r>
          </a:p>
          <a:p>
            <a:r>
              <a:rPr lang="en-US" sz="1200" dirty="0"/>
              <a:t>However, the mixture was tried anyway to check if the </a:t>
            </a:r>
            <a:r>
              <a:rPr lang="en-US" sz="1200" b="1" dirty="0"/>
              <a:t>compressive </a:t>
            </a:r>
            <a:r>
              <a:rPr lang="en-US" sz="1200" b="1" dirty="0" smtClean="0"/>
              <a:t>strength </a:t>
            </a:r>
            <a:r>
              <a:rPr lang="en-US" sz="1200" b="1" dirty="0"/>
              <a:t>values </a:t>
            </a:r>
            <a:r>
              <a:rPr lang="en-US" sz="1200" dirty="0"/>
              <a:t>were acceptable</a:t>
            </a:r>
          </a:p>
          <a:p>
            <a:pPr algn="just"/>
            <a:endParaRPr lang="en-US" sz="1400" dirty="0"/>
          </a:p>
          <a:p>
            <a:endParaRPr lang="de-DE" sz="1400" dirty="0"/>
          </a:p>
        </p:txBody>
      </p:sp>
      <p:pic>
        <p:nvPicPr>
          <p:cNvPr id="8" name="Picture 7"/>
          <p:cNvPicPr>
            <a:picLocks noChangeAspect="1"/>
          </p:cNvPicPr>
          <p:nvPr/>
        </p:nvPicPr>
        <p:blipFill>
          <a:blip r:embed="rId3"/>
          <a:stretch>
            <a:fillRect/>
          </a:stretch>
        </p:blipFill>
        <p:spPr>
          <a:xfrm>
            <a:off x="7139318" y="76618"/>
            <a:ext cx="1224136" cy="1100062"/>
          </a:xfrm>
          <a:prstGeom prst="rect">
            <a:avLst/>
          </a:prstGeom>
        </p:spPr>
      </p:pic>
      <p:sp>
        <p:nvSpPr>
          <p:cNvPr id="5" name="Title 4"/>
          <p:cNvSpPr>
            <a:spLocks noGrp="1"/>
          </p:cNvSpPr>
          <p:nvPr>
            <p:ph type="title"/>
          </p:nvPr>
        </p:nvSpPr>
        <p:spPr/>
        <p:txBody>
          <a:bodyPr/>
          <a:lstStyle/>
          <a:p>
            <a:r>
              <a:rPr lang="en-US" dirty="0"/>
              <a:t>NC C50/60: Part. size curves</a:t>
            </a:r>
            <a:endParaRPr lang="de-DE" dirty="0"/>
          </a:p>
        </p:txBody>
      </p:sp>
      <p:pic>
        <p:nvPicPr>
          <p:cNvPr id="11" name="Picture 10"/>
          <p:cNvPicPr>
            <a:picLocks noChangeAspect="1"/>
          </p:cNvPicPr>
          <p:nvPr/>
        </p:nvPicPr>
        <p:blipFill>
          <a:blip r:embed="rId4"/>
          <a:stretch>
            <a:fillRect/>
          </a:stretch>
        </p:blipFill>
        <p:spPr>
          <a:xfrm>
            <a:off x="3707903" y="1478901"/>
            <a:ext cx="5400305" cy="2461000"/>
          </a:xfrm>
          <a:prstGeom prst="rect">
            <a:avLst/>
          </a:prstGeom>
        </p:spPr>
      </p:pic>
    </p:spTree>
    <p:extLst>
      <p:ext uri="{BB962C8B-B14F-4D97-AF65-F5344CB8AC3E}">
        <p14:creationId xmlns:p14="http://schemas.microsoft.com/office/powerpoint/2010/main" val="20749426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endParaRPr lang="it-IT" dirty="0"/>
          </a:p>
        </p:txBody>
      </p:sp>
      <p:sp>
        <p:nvSpPr>
          <p:cNvPr id="3" name="Slide Number Placeholder 2"/>
          <p:cNvSpPr>
            <a:spLocks noGrp="1"/>
          </p:cNvSpPr>
          <p:nvPr>
            <p:ph type="sldNum" sz="quarter" idx="13"/>
          </p:nvPr>
        </p:nvSpPr>
        <p:spPr/>
        <p:txBody>
          <a:bodyPr/>
          <a:lstStyle/>
          <a:p>
            <a:fld id="{ACEF61E3-7C7C-8442-9910-F4F48F9FB7B8}" type="slidenum">
              <a:rPr lang="it-IT" smtClean="0"/>
              <a:pPr/>
              <a:t>8</a:t>
            </a:fld>
            <a:endParaRPr lang="it-IT" dirty="0"/>
          </a:p>
        </p:txBody>
      </p:sp>
      <p:sp>
        <p:nvSpPr>
          <p:cNvPr id="4" name="Text Placeholder 3"/>
          <p:cNvSpPr>
            <a:spLocks noGrp="1"/>
          </p:cNvSpPr>
          <p:nvPr>
            <p:ph type="body" sz="quarter" idx="14"/>
          </p:nvPr>
        </p:nvSpPr>
        <p:spPr>
          <a:xfrm>
            <a:off x="468312" y="1336401"/>
            <a:ext cx="6839992" cy="493118"/>
          </a:xfrm>
        </p:spPr>
        <p:txBody>
          <a:bodyPr/>
          <a:lstStyle/>
          <a:p>
            <a:r>
              <a:rPr lang="en-US" sz="1600" dirty="0"/>
              <a:t>The final mixture was </a:t>
            </a:r>
            <a:r>
              <a:rPr lang="en-US" sz="1600" b="1" dirty="0"/>
              <a:t>designed for a C50/60 </a:t>
            </a:r>
            <a:r>
              <a:rPr lang="en-US" sz="1600" dirty="0"/>
              <a:t>concrete and it contained the following material amounts: </a:t>
            </a:r>
            <a:endParaRPr lang="de-DE" sz="1600" dirty="0"/>
          </a:p>
        </p:txBody>
      </p:sp>
      <p:sp>
        <p:nvSpPr>
          <p:cNvPr id="5" name="Title 4"/>
          <p:cNvSpPr>
            <a:spLocks noGrp="1"/>
          </p:cNvSpPr>
          <p:nvPr>
            <p:ph type="title"/>
          </p:nvPr>
        </p:nvSpPr>
        <p:spPr/>
        <p:txBody>
          <a:bodyPr/>
          <a:lstStyle/>
          <a:p>
            <a:r>
              <a:rPr lang="en-US" dirty="0"/>
              <a:t>Normal Concrete Results</a:t>
            </a:r>
            <a:endParaRPr lang="de-DE" dirty="0"/>
          </a:p>
        </p:txBody>
      </p:sp>
      <p:graphicFrame>
        <p:nvGraphicFramePr>
          <p:cNvPr id="10" name="Table 9"/>
          <p:cNvGraphicFramePr>
            <a:graphicFrameLocks noGrp="1"/>
          </p:cNvGraphicFramePr>
          <p:nvPr>
            <p:extLst>
              <p:ext uri="{D42A27DB-BD31-4B8C-83A1-F6EECF244321}">
                <p14:modId xmlns:p14="http://schemas.microsoft.com/office/powerpoint/2010/main" val="2972939535"/>
              </p:ext>
            </p:extLst>
          </p:nvPr>
        </p:nvGraphicFramePr>
        <p:xfrm>
          <a:off x="2546043" y="1829519"/>
          <a:ext cx="2628900" cy="1384955"/>
        </p:xfrm>
        <a:graphic>
          <a:graphicData uri="http://schemas.openxmlformats.org/drawingml/2006/table">
            <a:tbl>
              <a:tblPr/>
              <a:tblGrid>
                <a:gridCol w="1346200">
                  <a:extLst>
                    <a:ext uri="{9D8B030D-6E8A-4147-A177-3AD203B41FA5}">
                      <a16:colId xmlns:a16="http://schemas.microsoft.com/office/drawing/2014/main" val="1215545148"/>
                    </a:ext>
                  </a:extLst>
                </a:gridCol>
                <a:gridCol w="1282700">
                  <a:extLst>
                    <a:ext uri="{9D8B030D-6E8A-4147-A177-3AD203B41FA5}">
                      <a16:colId xmlns:a16="http://schemas.microsoft.com/office/drawing/2014/main" val="3478923582"/>
                    </a:ext>
                  </a:extLst>
                </a:gridCol>
              </a:tblGrid>
              <a:tr h="193822">
                <a:tc>
                  <a:txBody>
                    <a:bodyPr/>
                    <a:lstStyle/>
                    <a:p>
                      <a:pPr algn="ctr" fontAlgn="ctr"/>
                      <a:r>
                        <a:rPr lang="de-DE" sz="1000" b="0" i="0" u="none" strike="noStrike" dirty="0">
                          <a:effectLst/>
                          <a:latin typeface="Arial" panose="020B0604020202020204" pitchFamily="34" charset="0"/>
                        </a:rPr>
                        <a:t>Materials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de-DE" sz="1000" b="0" i="0" u="none" strike="noStrike" dirty="0">
                          <a:effectLst/>
                          <a:latin typeface="Arial" panose="020B0604020202020204" pitchFamily="34" charset="0"/>
                        </a:rPr>
                        <a:t> </a:t>
                      </a:r>
                      <a:r>
                        <a:rPr lang="de-DE" sz="1000" b="0" i="0" u="none" strike="noStrike" dirty="0" err="1">
                          <a:effectLst/>
                          <a:latin typeface="Arial" panose="020B0604020202020204" pitchFamily="34" charset="0"/>
                        </a:rPr>
                        <a:t>Mass</a:t>
                      </a:r>
                      <a:r>
                        <a:rPr lang="de-DE" sz="1000" b="0" i="0" u="none" strike="noStrike" dirty="0">
                          <a:effectLst/>
                          <a:latin typeface="Arial" panose="020B0604020202020204" pitchFamily="34" charset="0"/>
                        </a:rPr>
                        <a:t> (kg/m3)</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6782125"/>
                  </a:ext>
                </a:extLst>
              </a:tr>
              <a:tr h="193822">
                <a:tc>
                  <a:txBody>
                    <a:bodyPr/>
                    <a:lstStyle/>
                    <a:p>
                      <a:pPr algn="l" fontAlgn="b"/>
                      <a:r>
                        <a:rPr lang="de-DE" sz="1000" b="0" i="0" u="none" strike="noStrike" dirty="0">
                          <a:effectLst/>
                          <a:latin typeface="Arial" panose="020B0604020202020204" pitchFamily="34" charset="0"/>
                        </a:rPr>
                        <a:t>CEM I 42,5 N</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de-DE" sz="1000" b="0" i="0" u="none" strike="noStrike">
                          <a:effectLst/>
                          <a:latin typeface="Arial" panose="020B0604020202020204" pitchFamily="34" charset="0"/>
                        </a:rPr>
                        <a:t>550.59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4097420"/>
                  </a:ext>
                </a:extLst>
              </a:tr>
              <a:tr h="193822">
                <a:tc>
                  <a:txBody>
                    <a:bodyPr/>
                    <a:lstStyle/>
                    <a:p>
                      <a:pPr algn="l" fontAlgn="b"/>
                      <a:r>
                        <a:rPr lang="de-DE" sz="1000" b="0" i="0" u="none" strike="noStrike" dirty="0">
                          <a:effectLst/>
                          <a:latin typeface="Arial" panose="020B0604020202020204" pitchFamily="34" charset="0"/>
                        </a:rPr>
                        <a:t>Dolomite </a:t>
                      </a:r>
                      <a:r>
                        <a:rPr lang="de-DE" sz="1000" b="0" i="0" u="none" strike="noStrike" dirty="0" err="1">
                          <a:effectLst/>
                          <a:latin typeface="Arial" panose="020B0604020202020204" pitchFamily="34" charset="0"/>
                        </a:rPr>
                        <a:t>san</a:t>
                      </a:r>
                      <a:r>
                        <a:rPr lang="de-DE" sz="1000" b="0" i="0" u="none" strike="noStrike" dirty="0">
                          <a:effectLst/>
                          <a:latin typeface="Arial" panose="020B0604020202020204" pitchFamily="34" charset="0"/>
                        </a:rPr>
                        <a:t> 0/4mm</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de-DE" sz="1000" b="0" i="0" u="none" strike="noStrike" dirty="0">
                          <a:effectLst/>
                          <a:latin typeface="Arial" panose="020B0604020202020204" pitchFamily="34" charset="0"/>
                        </a:rPr>
                        <a:t>157.16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0783541"/>
                  </a:ext>
                </a:extLst>
              </a:tr>
              <a:tr h="210622">
                <a:tc>
                  <a:txBody>
                    <a:bodyPr/>
                    <a:lstStyle/>
                    <a:p>
                      <a:pPr algn="l" fontAlgn="b"/>
                      <a:r>
                        <a:rPr lang="de-DE" sz="1000" b="0" i="0" u="none" strike="noStrike" dirty="0">
                          <a:effectLst/>
                          <a:latin typeface="Arial" panose="020B0604020202020204" pitchFamily="34" charset="0"/>
                        </a:rPr>
                        <a:t>Diabas sand 0/4mm</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de-DE" sz="1000" b="0" i="0" u="none" strike="noStrike" dirty="0">
                          <a:effectLst/>
                          <a:latin typeface="Arial" panose="020B0604020202020204" pitchFamily="34" charset="0"/>
                        </a:rPr>
                        <a:t>942.96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6543937"/>
                  </a:ext>
                </a:extLst>
              </a:tr>
              <a:tr h="193822">
                <a:tc>
                  <a:txBody>
                    <a:bodyPr/>
                    <a:lstStyle/>
                    <a:p>
                      <a:pPr algn="l" fontAlgn="b"/>
                      <a:r>
                        <a:rPr lang="de-DE" sz="1000" b="0" i="0" u="none" strike="noStrike" dirty="0">
                          <a:effectLst/>
                          <a:latin typeface="Arial" panose="020B0604020202020204" pitchFamily="34" charset="0"/>
                        </a:rPr>
                        <a:t>Dolomite gravel 2/4mm</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de-DE" sz="1000" b="0" i="0" u="none" strike="noStrike">
                          <a:effectLst/>
                          <a:latin typeface="Arial" panose="020B0604020202020204" pitchFamily="34" charset="0"/>
                        </a:rPr>
                        <a:t>471.48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0187429"/>
                  </a:ext>
                </a:extLst>
              </a:tr>
              <a:tr h="193822">
                <a:tc>
                  <a:txBody>
                    <a:bodyPr/>
                    <a:lstStyle/>
                    <a:p>
                      <a:pPr algn="l" fontAlgn="b"/>
                      <a:r>
                        <a:rPr lang="de-DE" sz="1000" b="0" i="0" u="none" strike="noStrike">
                          <a:effectLst/>
                          <a:latin typeface="Arial" panose="020B0604020202020204" pitchFamily="34" charset="0"/>
                        </a:rPr>
                        <a:t>H2O</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de-DE" sz="1000" b="0" i="0" u="none" strike="noStrike">
                          <a:effectLst/>
                          <a:latin typeface="Arial" panose="020B0604020202020204" pitchFamily="34" charset="0"/>
                        </a:rPr>
                        <a:t>234.00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5220019"/>
                  </a:ext>
                </a:extLst>
              </a:tr>
              <a:tr h="205223">
                <a:tc>
                  <a:txBody>
                    <a:bodyPr/>
                    <a:lstStyle/>
                    <a:p>
                      <a:pPr algn="l" fontAlgn="b"/>
                      <a:r>
                        <a:rPr lang="de-DE" sz="1000" b="0" i="0" u="none" strike="noStrike" dirty="0" err="1">
                          <a:effectLst/>
                          <a:latin typeface="Arial" panose="020B0604020202020204" pitchFamily="34" charset="0"/>
                        </a:rPr>
                        <a:t>Superplasticizer</a:t>
                      </a:r>
                      <a:endParaRPr lang="de-DE" sz="1000" b="0" i="0" u="none" strike="noStrike" dirty="0">
                        <a:effectLst/>
                        <a:latin typeface="Arial" panose="020B06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de-DE" sz="1000" b="0" i="0" u="none" strike="noStrike" dirty="0">
                          <a:effectLst/>
                          <a:latin typeface="Arial" panose="020B0604020202020204" pitchFamily="34" charset="0"/>
                        </a:rPr>
                        <a:t>4.40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4383130"/>
                  </a:ext>
                </a:extLst>
              </a:tr>
            </a:tbl>
          </a:graphicData>
        </a:graphic>
      </p:graphicFrame>
      <p:pic>
        <p:nvPicPr>
          <p:cNvPr id="12" name="Picture 11"/>
          <p:cNvPicPr>
            <a:picLocks noChangeAspect="1"/>
          </p:cNvPicPr>
          <p:nvPr/>
        </p:nvPicPr>
        <p:blipFill>
          <a:blip r:embed="rId2"/>
          <a:stretch>
            <a:fillRect/>
          </a:stretch>
        </p:blipFill>
        <p:spPr>
          <a:xfrm>
            <a:off x="7147462" y="1430560"/>
            <a:ext cx="1728192" cy="3015959"/>
          </a:xfrm>
          <a:prstGeom prst="rect">
            <a:avLst/>
          </a:prstGeom>
        </p:spPr>
      </p:pic>
      <p:pic>
        <p:nvPicPr>
          <p:cNvPr id="13" name="Picture 12"/>
          <p:cNvPicPr>
            <a:picLocks noChangeAspect="1"/>
          </p:cNvPicPr>
          <p:nvPr/>
        </p:nvPicPr>
        <p:blipFill>
          <a:blip r:embed="rId3"/>
          <a:stretch>
            <a:fillRect/>
          </a:stretch>
        </p:blipFill>
        <p:spPr>
          <a:xfrm>
            <a:off x="2573858" y="3895337"/>
            <a:ext cx="2476500" cy="676275"/>
          </a:xfrm>
          <a:prstGeom prst="rect">
            <a:avLst/>
          </a:prstGeom>
        </p:spPr>
      </p:pic>
      <p:sp>
        <p:nvSpPr>
          <p:cNvPr id="15" name="Text Placeholder 3"/>
          <p:cNvSpPr txBox="1">
            <a:spLocks/>
          </p:cNvSpPr>
          <p:nvPr/>
        </p:nvSpPr>
        <p:spPr>
          <a:xfrm>
            <a:off x="476754" y="3308633"/>
            <a:ext cx="6543518" cy="48725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000" b="0" i="0" kern="1200">
                <a:solidFill>
                  <a:srgbClr val="675E50"/>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b="0" i="0" kern="1200">
                <a:solidFill>
                  <a:srgbClr val="675E50"/>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b="0" i="0" kern="1200">
                <a:solidFill>
                  <a:srgbClr val="675E50"/>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b="0" i="0" kern="1200">
                <a:solidFill>
                  <a:srgbClr val="675E50"/>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b="0" i="0" kern="1200">
                <a:solidFill>
                  <a:srgbClr val="675E50"/>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600" dirty="0" smtClean="0"/>
              <a:t>The Compression strength show </a:t>
            </a:r>
            <a:r>
              <a:rPr lang="en-US" sz="1600" b="1" dirty="0" smtClean="0"/>
              <a:t>proper values </a:t>
            </a:r>
            <a:r>
              <a:rPr lang="en-US" sz="1600" dirty="0" smtClean="0"/>
              <a:t>for concrete C50/60. </a:t>
            </a:r>
            <a:r>
              <a:rPr lang="en-US" sz="1600" b="1" i="1" dirty="0" smtClean="0">
                <a:solidFill>
                  <a:srgbClr val="FF0000"/>
                </a:solidFill>
              </a:rPr>
              <a:t>It is possible to produce Normal </a:t>
            </a:r>
            <a:r>
              <a:rPr lang="en-US" sz="1600" b="1" i="1" dirty="0">
                <a:solidFill>
                  <a:srgbClr val="FF0000"/>
                </a:solidFill>
              </a:rPr>
              <a:t>concrete </a:t>
            </a:r>
            <a:r>
              <a:rPr lang="en-US" sz="1600" b="1" i="1" dirty="0" smtClean="0">
                <a:solidFill>
                  <a:srgbClr val="FF0000"/>
                </a:solidFill>
              </a:rPr>
              <a:t>C50/60:</a:t>
            </a:r>
            <a:endParaRPr lang="en-US" sz="1600" b="1" i="1" dirty="0">
              <a:solidFill>
                <a:srgbClr val="FF0000"/>
              </a:solidFill>
            </a:endParaRPr>
          </a:p>
          <a:p>
            <a:pPr marL="0" indent="0">
              <a:buNone/>
            </a:pPr>
            <a:endParaRPr lang="de-DE" sz="1600" dirty="0"/>
          </a:p>
        </p:txBody>
      </p:sp>
      <p:sp>
        <p:nvSpPr>
          <p:cNvPr id="6" name="Textfeld 5">
            <a:extLst>
              <a:ext uri="{FF2B5EF4-FFF2-40B4-BE49-F238E27FC236}">
                <a16:creationId xmlns:a16="http://schemas.microsoft.com/office/drawing/2014/main" id="{67078B22-437D-42D2-B1E8-5555D89180D7}"/>
              </a:ext>
            </a:extLst>
          </p:cNvPr>
          <p:cNvSpPr txBox="1"/>
          <p:nvPr/>
        </p:nvSpPr>
        <p:spPr>
          <a:xfrm>
            <a:off x="3651493" y="3900757"/>
            <a:ext cx="1201355" cy="312801"/>
          </a:xfrm>
          <a:prstGeom prst="rect">
            <a:avLst/>
          </a:prstGeom>
          <a:solidFill>
            <a:schemeClr val="bg1"/>
          </a:solidFill>
        </p:spPr>
        <p:txBody>
          <a:bodyPr wrap="square" rtlCol="0">
            <a:spAutoFit/>
          </a:bodyPr>
          <a:lstStyle/>
          <a:p>
            <a:r>
              <a:rPr lang="de-DE" sz="700" dirty="0" err="1"/>
              <a:t>Compressive</a:t>
            </a:r>
            <a:r>
              <a:rPr lang="de-DE" sz="700" dirty="0"/>
              <a:t> </a:t>
            </a:r>
            <a:r>
              <a:rPr lang="de-DE" sz="700" dirty="0" err="1"/>
              <a:t>strength</a:t>
            </a:r>
            <a:r>
              <a:rPr lang="de-DE" sz="700" dirty="0"/>
              <a:t> (</a:t>
            </a:r>
            <a:r>
              <a:rPr lang="de-DE" sz="700" dirty="0" smtClean="0"/>
              <a:t>MPa</a:t>
            </a:r>
            <a:r>
              <a:rPr lang="de-DE" sz="700" dirty="0"/>
              <a:t>)</a:t>
            </a:r>
          </a:p>
        </p:txBody>
      </p:sp>
    </p:spTree>
    <p:extLst>
      <p:ext uri="{BB962C8B-B14F-4D97-AF65-F5344CB8AC3E}">
        <p14:creationId xmlns:p14="http://schemas.microsoft.com/office/powerpoint/2010/main" val="3638533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endParaRPr lang="it-IT" dirty="0"/>
          </a:p>
        </p:txBody>
      </p:sp>
      <p:sp>
        <p:nvSpPr>
          <p:cNvPr id="3" name="Slide Number Placeholder 2"/>
          <p:cNvSpPr>
            <a:spLocks noGrp="1"/>
          </p:cNvSpPr>
          <p:nvPr>
            <p:ph type="sldNum" sz="quarter" idx="13"/>
          </p:nvPr>
        </p:nvSpPr>
        <p:spPr/>
        <p:txBody>
          <a:bodyPr/>
          <a:lstStyle/>
          <a:p>
            <a:fld id="{ACEF61E3-7C7C-8442-9910-F4F48F9FB7B8}" type="slidenum">
              <a:rPr lang="it-IT" smtClean="0"/>
              <a:pPr/>
              <a:t>9</a:t>
            </a:fld>
            <a:endParaRPr lang="it-IT" dirty="0"/>
          </a:p>
        </p:txBody>
      </p:sp>
      <p:sp>
        <p:nvSpPr>
          <p:cNvPr id="4" name="Text Placeholder 3"/>
          <p:cNvSpPr>
            <a:spLocks noGrp="1"/>
          </p:cNvSpPr>
          <p:nvPr>
            <p:ph type="body" sz="quarter" idx="14"/>
          </p:nvPr>
        </p:nvSpPr>
        <p:spPr>
          <a:xfrm>
            <a:off x="468313" y="1448754"/>
            <a:ext cx="3807213" cy="2779180"/>
          </a:xfrm>
        </p:spPr>
        <p:txBody>
          <a:bodyPr/>
          <a:lstStyle/>
          <a:p>
            <a:pPr algn="just"/>
            <a:r>
              <a:rPr lang="en-US" sz="1200" dirty="0"/>
              <a:t>In this study, a </a:t>
            </a:r>
            <a:r>
              <a:rPr lang="en-US" sz="1200" b="1" dirty="0"/>
              <a:t>reference mixture</a:t>
            </a:r>
            <a:r>
              <a:rPr lang="en-US" sz="1200" dirty="0"/>
              <a:t> with commercial aggregates used in Ultra High-Performance Concrete is </a:t>
            </a:r>
            <a:r>
              <a:rPr lang="en-US" sz="1200" b="1" dirty="0"/>
              <a:t>compared</a:t>
            </a:r>
            <a:r>
              <a:rPr lang="en-US" sz="1200" dirty="0"/>
              <a:t> with mixtures made with </a:t>
            </a:r>
            <a:r>
              <a:rPr lang="en-US" sz="1200" b="1" dirty="0"/>
              <a:t>secondary materials </a:t>
            </a:r>
            <a:r>
              <a:rPr lang="en-US" sz="1200" dirty="0"/>
              <a:t>from quarries, in terms of compressive strength and workability of fresh concrete</a:t>
            </a:r>
          </a:p>
          <a:p>
            <a:pPr algn="just"/>
            <a:r>
              <a:rPr lang="en-US" sz="1200" dirty="0"/>
              <a:t>The </a:t>
            </a:r>
            <a:r>
              <a:rPr lang="en-US" sz="1200" b="1" dirty="0"/>
              <a:t>replacement</a:t>
            </a:r>
            <a:r>
              <a:rPr lang="en-US" sz="1200" dirty="0"/>
              <a:t> of commercial materials by secondary ones was </a:t>
            </a:r>
            <a:r>
              <a:rPr lang="en-US" sz="1200" b="1" dirty="0"/>
              <a:t>made following the principle of grading curves</a:t>
            </a:r>
            <a:r>
              <a:rPr lang="en-US" sz="1200" dirty="0"/>
              <a:t>. </a:t>
            </a:r>
          </a:p>
          <a:p>
            <a:pPr algn="just"/>
            <a:r>
              <a:rPr lang="en-US" sz="1200" dirty="0"/>
              <a:t>Therefore, the particle size  distribution curves of the mixes aggregates involved were designed in order to follow the optimal particle packing density curves according to </a:t>
            </a:r>
            <a:r>
              <a:rPr lang="en-US" sz="1200" b="1" dirty="0" err="1"/>
              <a:t>Andreasen</a:t>
            </a:r>
            <a:r>
              <a:rPr lang="en-US" sz="1200" b="1" dirty="0"/>
              <a:t> and Andersen (A&amp;A)</a:t>
            </a:r>
            <a:endParaRPr lang="en-US" sz="1200" dirty="0"/>
          </a:p>
          <a:p>
            <a:pPr marL="0" indent="0">
              <a:buNone/>
            </a:pPr>
            <a:endParaRPr lang="de-DE" sz="1600" dirty="0"/>
          </a:p>
        </p:txBody>
      </p:sp>
      <p:sp>
        <p:nvSpPr>
          <p:cNvPr id="5" name="Title 4"/>
          <p:cNvSpPr>
            <a:spLocks noGrp="1"/>
          </p:cNvSpPr>
          <p:nvPr>
            <p:ph type="title"/>
          </p:nvPr>
        </p:nvSpPr>
        <p:spPr/>
        <p:txBody>
          <a:bodyPr>
            <a:normAutofit fontScale="90000"/>
          </a:bodyPr>
          <a:lstStyle/>
          <a:p>
            <a:r>
              <a:rPr lang="de-DE" dirty="0"/>
              <a:t>UHPC part. </a:t>
            </a:r>
            <a:r>
              <a:rPr lang="de-DE" dirty="0" err="1"/>
              <a:t>size</a:t>
            </a:r>
            <a:r>
              <a:rPr lang="de-DE" dirty="0"/>
              <a:t> </a:t>
            </a:r>
            <a:r>
              <a:rPr lang="de-DE" dirty="0" err="1"/>
              <a:t>theorical</a:t>
            </a:r>
            <a:r>
              <a:rPr lang="de-DE" dirty="0"/>
              <a:t> </a:t>
            </a:r>
            <a:r>
              <a:rPr lang="de-DE" dirty="0" err="1"/>
              <a:t>basis</a:t>
            </a:r>
            <a:r>
              <a:rPr lang="de-DE" dirty="0"/>
              <a:t>: </a:t>
            </a:r>
            <a:r>
              <a:rPr lang="de-DE" dirty="0" err="1"/>
              <a:t>Andreasen</a:t>
            </a:r>
            <a:r>
              <a:rPr lang="de-DE" dirty="0"/>
              <a:t> and Andersen optimal </a:t>
            </a:r>
            <a:r>
              <a:rPr lang="de-DE" dirty="0" err="1"/>
              <a:t>particle</a:t>
            </a:r>
            <a:r>
              <a:rPr lang="de-DE" dirty="0"/>
              <a:t> </a:t>
            </a:r>
            <a:r>
              <a:rPr lang="de-DE" dirty="0" err="1"/>
              <a:t>packing</a:t>
            </a:r>
            <a:r>
              <a:rPr lang="de-DE" dirty="0"/>
              <a:t> </a:t>
            </a:r>
            <a:r>
              <a:rPr lang="de-DE" dirty="0" err="1"/>
              <a:t>density</a:t>
            </a:r>
            <a:r>
              <a:rPr lang="de-DE" dirty="0"/>
              <a:t> </a:t>
            </a:r>
            <a:r>
              <a:rPr lang="de-DE" dirty="0" err="1"/>
              <a:t>curves</a:t>
            </a:r>
            <a:endParaRPr lang="de-DE" dirty="0"/>
          </a:p>
        </p:txBody>
      </p:sp>
      <p:pic>
        <p:nvPicPr>
          <p:cNvPr id="6" name="Picture 5"/>
          <p:cNvPicPr>
            <a:picLocks noChangeAspect="1"/>
          </p:cNvPicPr>
          <p:nvPr/>
        </p:nvPicPr>
        <p:blipFill>
          <a:blip r:embed="rId2"/>
          <a:stretch>
            <a:fillRect/>
          </a:stretch>
        </p:blipFill>
        <p:spPr>
          <a:xfrm>
            <a:off x="4489408" y="1325977"/>
            <a:ext cx="4621169" cy="3024734"/>
          </a:xfrm>
          <a:prstGeom prst="rect">
            <a:avLst/>
          </a:prstGeom>
        </p:spPr>
      </p:pic>
    </p:spTree>
    <p:extLst>
      <p:ext uri="{BB962C8B-B14F-4D97-AF65-F5344CB8AC3E}">
        <p14:creationId xmlns:p14="http://schemas.microsoft.com/office/powerpoint/2010/main" val="87372597"/>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1321</Words>
  <Application>Microsoft Office PowerPoint</Application>
  <PresentationFormat>On-screen Show (16:9)</PresentationFormat>
  <Paragraphs>123</Paragraphs>
  <Slides>16</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Symbol</vt:lpstr>
      <vt:lpstr>Tema di Office</vt:lpstr>
      <vt:lpstr>PowerPoint Presentation</vt:lpstr>
      <vt:lpstr>PowerPoint Presentation</vt:lpstr>
      <vt:lpstr>White Book</vt:lpstr>
      <vt:lpstr>PowerPoint Presentation</vt:lpstr>
      <vt:lpstr>WP4 Reuse of secondary materials as aggregates in UHPC and Normal Concrete</vt:lpstr>
      <vt:lpstr>NC C50/60: Secondary materials used as aggregates in Normal concrete</vt:lpstr>
      <vt:lpstr>NC C50/60: Part. size curves</vt:lpstr>
      <vt:lpstr>Normal Concrete Results</vt:lpstr>
      <vt:lpstr>UHPC part. size theorical basis: Andreasen and Andersen optimal particle packing density curves</vt:lpstr>
      <vt:lpstr>UHPC: Part. Size Mixes</vt:lpstr>
      <vt:lpstr>UHPC: reference samples.  Different curing methods</vt:lpstr>
      <vt:lpstr>UHPC: New mixes developed</vt:lpstr>
      <vt:lpstr>UHPC: New mixes </vt:lpstr>
      <vt:lpstr>Old mixes vs. New mixes</vt:lpstr>
      <vt:lpstr>UHPC: Sampling and testing</vt:lpstr>
      <vt:lpstr>Thanks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Domenico Lanzilotta</dc:creator>
  <cp:lastModifiedBy>Medrano Maria</cp:lastModifiedBy>
  <cp:revision>483</cp:revision>
  <cp:lastPrinted>2020-10-21T08:30:19Z</cp:lastPrinted>
  <dcterms:created xsi:type="dcterms:W3CDTF">2020-05-18T07:10:51Z</dcterms:created>
  <dcterms:modified xsi:type="dcterms:W3CDTF">2021-05-20T12:14:44Z</dcterms:modified>
</cp:coreProperties>
</file>