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5"/>
  </p:notesMasterIdLst>
  <p:handoutMasterIdLst>
    <p:handoutMasterId r:id="rId26"/>
  </p:handoutMasterIdLst>
  <p:sldIdLst>
    <p:sldId id="256" r:id="rId2"/>
    <p:sldId id="271" r:id="rId3"/>
    <p:sldId id="284" r:id="rId4"/>
    <p:sldId id="287" r:id="rId5"/>
    <p:sldId id="274" r:id="rId6"/>
    <p:sldId id="277" r:id="rId7"/>
    <p:sldId id="279" r:id="rId8"/>
    <p:sldId id="288" r:id="rId9"/>
    <p:sldId id="275" r:id="rId10"/>
    <p:sldId id="289" r:id="rId11"/>
    <p:sldId id="282" r:id="rId12"/>
    <p:sldId id="283" r:id="rId13"/>
    <p:sldId id="293" r:id="rId14"/>
    <p:sldId id="286" r:id="rId15"/>
    <p:sldId id="285" r:id="rId16"/>
    <p:sldId id="300" r:id="rId17"/>
    <p:sldId id="291" r:id="rId18"/>
    <p:sldId id="296" r:id="rId19"/>
    <p:sldId id="295" r:id="rId20"/>
    <p:sldId id="297" r:id="rId21"/>
    <p:sldId id="294" r:id="rId22"/>
    <p:sldId id="292" r:id="rId23"/>
    <p:sldId id="280" r:id="rId2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zione predefinita" id="{688B4011-290B-AA47-90D4-C1EDC39C07A7}">
          <p14:sldIdLst>
            <p14:sldId id="256"/>
            <p14:sldId id="271"/>
            <p14:sldId id="284"/>
            <p14:sldId id="287"/>
            <p14:sldId id="274"/>
            <p14:sldId id="277"/>
            <p14:sldId id="279"/>
            <p14:sldId id="288"/>
            <p14:sldId id="275"/>
            <p14:sldId id="289"/>
            <p14:sldId id="282"/>
            <p14:sldId id="283"/>
            <p14:sldId id="293"/>
            <p14:sldId id="286"/>
            <p14:sldId id="285"/>
            <p14:sldId id="300"/>
            <p14:sldId id="291"/>
            <p14:sldId id="296"/>
            <p14:sldId id="295"/>
            <p14:sldId id="297"/>
            <p14:sldId id="294"/>
            <p14:sldId id="292"/>
            <p14:sldId id="28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15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C11F"/>
    <a:srgbClr val="E6D7C2"/>
    <a:srgbClr val="3AAB47"/>
    <a:srgbClr val="927E70"/>
    <a:srgbClr val="917E70"/>
    <a:srgbClr val="675E50"/>
    <a:srgbClr val="84BF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17" autoAdjust="0"/>
    <p:restoredTop sz="87750" autoAdjust="0"/>
  </p:normalViewPr>
  <p:slideViewPr>
    <p:cSldViewPr snapToObjects="1" showGuides="1">
      <p:cViewPr varScale="1">
        <p:scale>
          <a:sx n="77" d="100"/>
          <a:sy n="77" d="100"/>
        </p:scale>
        <p:origin x="114" y="1002"/>
      </p:cViewPr>
      <p:guideLst>
        <p:guide orient="horz" pos="1620"/>
        <p:guide pos="158"/>
      </p:guideLst>
    </p:cSldViewPr>
  </p:slideViewPr>
  <p:outlineViewPr>
    <p:cViewPr>
      <p:scale>
        <a:sx n="33" d="100"/>
        <a:sy n="33" d="100"/>
      </p:scale>
      <p:origin x="0" y="-112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5" d="100"/>
        <a:sy n="85" d="100"/>
      </p:scale>
      <p:origin x="0" y="0"/>
    </p:cViewPr>
  </p:sorterViewPr>
  <p:notesViewPr>
    <p:cSldViewPr snapToObjects="1" showGuides="1">
      <p:cViewPr varScale="1">
        <p:scale>
          <a:sx n="130" d="100"/>
          <a:sy n="130" d="100"/>
        </p:scale>
        <p:origin x="4216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1EDF00FF-D75B-9840-9FF3-3D911C46811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D97F34A5-A448-9F4A-9B05-B79A58FEEAC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E5707B-5675-EC4D-A73C-8DF93D38A2FD}" type="datetime1">
              <a:rPr lang="it-IT" smtClean="0"/>
              <a:t>14/04/2021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64780B94-5522-5847-9E3A-F166B92D036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6F51C9EF-3B89-9E44-8328-03DD5FA6DA9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272386-7386-1848-B5B6-18509B6B8670}" type="slidenum">
              <a:rPr lang="it-IT" smtClean="0"/>
              <a:t>‹Nr.›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1458705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759AF6-E99F-0C4A-B49D-FA431FD57B21}" type="datetime1">
              <a:rPr lang="it-IT" smtClean="0"/>
              <a:t>14/04/2021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28F3F0-4790-034A-A8C0-7F459C6D2FB2}" type="slidenum">
              <a:rPr lang="it-IT" smtClean="0"/>
              <a:t>‹Nr.›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305140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\\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28F3F0-4790-034A-A8C0-7F459C6D2FB2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925291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28F3F0-4790-034A-A8C0-7F459C6D2FB2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658661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28F3F0-4790-034A-A8C0-7F459C6D2FB2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196229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28F3F0-4790-034A-A8C0-7F459C6D2FB2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238745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28F3F0-4790-034A-A8C0-7F459C6D2FB2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427073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28F3F0-4790-034A-A8C0-7F459C6D2FB2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528390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28F3F0-4790-034A-A8C0-7F459C6D2FB2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804970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28F3F0-4790-034A-A8C0-7F459C6D2FB2}" type="slidenum">
              <a:rPr lang="it-IT" smtClean="0"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669128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28F3F0-4790-034A-A8C0-7F459C6D2FB2}" type="slidenum">
              <a:rPr lang="it-IT" smtClean="0"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342141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28F3F0-4790-034A-A8C0-7F459C6D2FB2}" type="slidenum">
              <a:rPr lang="it-IT" smtClean="0"/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27860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28F3F0-4790-034A-A8C0-7F459C6D2FB2}" type="slidenum">
              <a:rPr lang="it-IT" smtClean="0"/>
              <a:t>19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104999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28F3F0-4790-034A-A8C0-7F459C6D2FB2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012980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28F3F0-4790-034A-A8C0-7F459C6D2FB2}" type="slidenum">
              <a:rPr lang="it-IT" smtClean="0"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078583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28F3F0-4790-034A-A8C0-7F459C6D2FB2}" type="slidenum">
              <a:rPr lang="it-IT" smtClean="0"/>
              <a:t>21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134864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28F3F0-4790-034A-A8C0-7F459C6D2FB2}" type="slidenum">
              <a:rPr lang="it-IT" smtClean="0"/>
              <a:t>22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3796576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28F3F0-4790-034A-A8C0-7F459C6D2FB2}" type="slidenum">
              <a:rPr lang="it-IT" smtClean="0"/>
              <a:t>23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03571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28F3F0-4790-034A-A8C0-7F459C6D2FB2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912393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28F3F0-4790-034A-A8C0-7F459C6D2FB2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617307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28F3F0-4790-034A-A8C0-7F459C6D2FB2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71605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28F3F0-4790-034A-A8C0-7F459C6D2FB2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235541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28F3F0-4790-034A-A8C0-7F459C6D2FB2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766799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28F3F0-4790-034A-A8C0-7F459C6D2FB2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424676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28F3F0-4790-034A-A8C0-7F459C6D2FB2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583261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o e im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egnaposto contenuto 12">
            <a:extLst>
              <a:ext uri="{FF2B5EF4-FFF2-40B4-BE49-F238E27FC236}">
                <a16:creationId xmlns:a16="http://schemas.microsoft.com/office/drawing/2014/main" id="{41FBC918-70A2-6B46-B7CC-6E45BDC99B3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4646" y="1419224"/>
            <a:ext cx="4596219" cy="273670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0" i="0">
                <a:solidFill>
                  <a:srgbClr val="675E5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b="0" i="0">
                <a:solidFill>
                  <a:srgbClr val="675E5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5800" indent="0">
              <a:buNone/>
              <a:defRPr b="0" i="0">
                <a:solidFill>
                  <a:srgbClr val="675E5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28700" indent="0">
              <a:buNone/>
              <a:defRPr b="0" i="0">
                <a:solidFill>
                  <a:srgbClr val="675E5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0">
              <a:buNone/>
              <a:defRPr b="0" i="0">
                <a:solidFill>
                  <a:srgbClr val="675E5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it-IT" dirty="0"/>
              <a:t>Fare clic per modificare gli stili del testo dello schema</a:t>
            </a:r>
          </a:p>
        </p:txBody>
      </p:sp>
      <p:sp>
        <p:nvSpPr>
          <p:cNvPr id="17" name="Segnaposto immagine 16">
            <a:extLst>
              <a:ext uri="{FF2B5EF4-FFF2-40B4-BE49-F238E27FC236}">
                <a16:creationId xmlns:a16="http://schemas.microsoft.com/office/drawing/2014/main" id="{4B6BAEF9-37F3-524E-824C-3CD84FEB81D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435600" y="1419225"/>
            <a:ext cx="3233853" cy="27367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it-IT" dirty="0"/>
          </a:p>
        </p:txBody>
      </p:sp>
      <p:sp>
        <p:nvSpPr>
          <p:cNvPr id="18" name="Titolo 17">
            <a:extLst>
              <a:ext uri="{FF2B5EF4-FFF2-40B4-BE49-F238E27FC236}">
                <a16:creationId xmlns:a16="http://schemas.microsoft.com/office/drawing/2014/main" id="{02B5EF1D-A497-9443-B962-AB6F620F8F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754" y="51470"/>
            <a:ext cx="7886700" cy="993775"/>
          </a:xfrm>
        </p:spPr>
        <p:txBody>
          <a:bodyPr/>
          <a:lstStyle/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19" name="Segnaposto piè di pagina 18">
            <a:extLst>
              <a:ext uri="{FF2B5EF4-FFF2-40B4-BE49-F238E27FC236}">
                <a16:creationId xmlns:a16="http://schemas.microsoft.com/office/drawing/2014/main" id="{C62D6027-127D-6942-8B56-9CE0C2ABF3F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it-IT" dirty="0"/>
          </a:p>
        </p:txBody>
      </p:sp>
      <p:sp>
        <p:nvSpPr>
          <p:cNvPr id="20" name="Segnaposto numero diapositiva 19">
            <a:extLst>
              <a:ext uri="{FF2B5EF4-FFF2-40B4-BE49-F238E27FC236}">
                <a16:creationId xmlns:a16="http://schemas.microsoft.com/office/drawing/2014/main" id="{480A0251-0E03-BC41-9FEB-A559F9E3EF6D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ACEF61E3-7C7C-8442-9910-F4F48F9FB7B8}" type="slidenum">
              <a:rPr lang="it-IT" smtClean="0"/>
              <a:pPr/>
              <a:t>‹Nr.›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0132627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24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o - 3 immag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egnaposto contenuto 12">
            <a:extLst>
              <a:ext uri="{FF2B5EF4-FFF2-40B4-BE49-F238E27FC236}">
                <a16:creationId xmlns:a16="http://schemas.microsoft.com/office/drawing/2014/main" id="{41FBC918-70A2-6B46-B7CC-6E45BDC99B3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4546" y="1447800"/>
            <a:ext cx="8194907" cy="993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0" i="0">
                <a:solidFill>
                  <a:srgbClr val="675E5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b="0" i="0">
                <a:solidFill>
                  <a:srgbClr val="675E5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5800" indent="0">
              <a:buNone/>
              <a:defRPr b="0" i="0">
                <a:solidFill>
                  <a:srgbClr val="675E5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28700" indent="0">
              <a:buNone/>
              <a:defRPr b="0" i="0">
                <a:solidFill>
                  <a:srgbClr val="675E5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0">
              <a:buNone/>
              <a:defRPr b="0" i="0">
                <a:solidFill>
                  <a:srgbClr val="675E5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it-IT" dirty="0"/>
              <a:t>Fare clic per modificare gli stili del testo dello schema</a:t>
            </a:r>
          </a:p>
        </p:txBody>
      </p:sp>
      <p:sp>
        <p:nvSpPr>
          <p:cNvPr id="17" name="Segnaposto immagine 16">
            <a:extLst>
              <a:ext uri="{FF2B5EF4-FFF2-40B4-BE49-F238E27FC236}">
                <a16:creationId xmlns:a16="http://schemas.microsoft.com/office/drawing/2014/main" id="{4B6BAEF9-37F3-524E-824C-3CD84FEB81D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56109" y="2686035"/>
            <a:ext cx="2574653" cy="1552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it-IT" dirty="0"/>
          </a:p>
        </p:txBody>
      </p:sp>
      <p:sp>
        <p:nvSpPr>
          <p:cNvPr id="19" name="Segnaposto piè di pagina 18">
            <a:extLst>
              <a:ext uri="{FF2B5EF4-FFF2-40B4-BE49-F238E27FC236}">
                <a16:creationId xmlns:a16="http://schemas.microsoft.com/office/drawing/2014/main" id="{C62D6027-127D-6942-8B56-9CE0C2ABF3F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it-IT" dirty="0"/>
          </a:p>
        </p:txBody>
      </p:sp>
      <p:sp>
        <p:nvSpPr>
          <p:cNvPr id="20" name="Segnaposto numero diapositiva 19">
            <a:extLst>
              <a:ext uri="{FF2B5EF4-FFF2-40B4-BE49-F238E27FC236}">
                <a16:creationId xmlns:a16="http://schemas.microsoft.com/office/drawing/2014/main" id="{480A0251-0E03-BC41-9FEB-A559F9E3EF6D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ACEF61E3-7C7C-8442-9910-F4F48F9FB7B8}" type="slidenum">
              <a:rPr lang="it-IT" smtClean="0"/>
              <a:pPr/>
              <a:t>‹Nr.›</a:t>
            </a:fld>
            <a:endParaRPr lang="it-IT" dirty="0"/>
          </a:p>
        </p:txBody>
      </p:sp>
      <p:sp>
        <p:nvSpPr>
          <p:cNvPr id="9" name="Segnaposto immagine 16">
            <a:extLst>
              <a:ext uri="{FF2B5EF4-FFF2-40B4-BE49-F238E27FC236}">
                <a16:creationId xmlns:a16="http://schemas.microsoft.com/office/drawing/2014/main" id="{3DBA7386-311F-2545-9976-775FBCB922B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292748" y="2671028"/>
            <a:ext cx="2574653" cy="1552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it-IT" dirty="0"/>
          </a:p>
        </p:txBody>
      </p:sp>
      <p:sp>
        <p:nvSpPr>
          <p:cNvPr id="10" name="Segnaposto immagine 16">
            <a:extLst>
              <a:ext uri="{FF2B5EF4-FFF2-40B4-BE49-F238E27FC236}">
                <a16:creationId xmlns:a16="http://schemas.microsoft.com/office/drawing/2014/main" id="{EC19D7C2-78F7-5448-9BA6-8DAD8A65F4C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01035" y="2671027"/>
            <a:ext cx="2574653" cy="1552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it-IT" dirty="0"/>
          </a:p>
        </p:txBody>
      </p:sp>
      <p:sp>
        <p:nvSpPr>
          <p:cNvPr id="11" name="Titolo 17">
            <a:extLst>
              <a:ext uri="{FF2B5EF4-FFF2-40B4-BE49-F238E27FC236}">
                <a16:creationId xmlns:a16="http://schemas.microsoft.com/office/drawing/2014/main" id="{71F9D60E-E5E8-7546-B79A-F402B5DE62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754" y="51470"/>
            <a:ext cx="7886700" cy="993775"/>
          </a:xfrm>
        </p:spPr>
        <p:txBody>
          <a:bodyPr/>
          <a:lstStyle/>
          <a:p>
            <a:r>
              <a:rPr lang="it-IT" dirty="0"/>
              <a:t>Fare clic per modificare lo stile del 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28289171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95" userDrawn="1">
          <p15:clr>
            <a:srgbClr val="FBAE40"/>
          </p15:clr>
        </p15:guide>
        <p15:guide id="2" pos="2064" userDrawn="1">
          <p15:clr>
            <a:srgbClr val="FBAE40"/>
          </p15:clr>
        </p15:guide>
        <p15:guide id="3" pos="3833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egnaposto piè di pagina 18">
            <a:extLst>
              <a:ext uri="{FF2B5EF4-FFF2-40B4-BE49-F238E27FC236}">
                <a16:creationId xmlns:a16="http://schemas.microsoft.com/office/drawing/2014/main" id="{C62D6027-127D-6942-8B56-9CE0C2ABF3F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it-IT" dirty="0"/>
          </a:p>
        </p:txBody>
      </p:sp>
      <p:sp>
        <p:nvSpPr>
          <p:cNvPr id="20" name="Segnaposto numero diapositiva 19">
            <a:extLst>
              <a:ext uri="{FF2B5EF4-FFF2-40B4-BE49-F238E27FC236}">
                <a16:creationId xmlns:a16="http://schemas.microsoft.com/office/drawing/2014/main" id="{480A0251-0E03-BC41-9FEB-A559F9E3EF6D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ACEF61E3-7C7C-8442-9910-F4F48F9FB7B8}" type="slidenum">
              <a:rPr lang="it-IT" smtClean="0"/>
              <a:pPr/>
              <a:t>‹Nr.›</a:t>
            </a:fld>
            <a:endParaRPr lang="it-IT" dirty="0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99E8D9DB-924B-BD43-98F2-D3CFDC393B1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8312" y="1419224"/>
            <a:ext cx="8207375" cy="2736701"/>
          </a:xfrm>
          <a:prstGeom prst="rect">
            <a:avLst/>
          </a:prstGeom>
        </p:spPr>
        <p:txBody>
          <a:bodyPr/>
          <a:lstStyle>
            <a:lvl1pPr>
              <a:defRPr sz="2000" b="0" i="0">
                <a:solidFill>
                  <a:srgbClr val="675E5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 b="0" i="0">
                <a:solidFill>
                  <a:srgbClr val="675E5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 b="0" i="0">
                <a:solidFill>
                  <a:srgbClr val="675E5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000" b="0" i="0">
                <a:solidFill>
                  <a:srgbClr val="675E5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000" b="0" i="0">
                <a:solidFill>
                  <a:srgbClr val="675E5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6" name="Titolo 17">
            <a:extLst>
              <a:ext uri="{FF2B5EF4-FFF2-40B4-BE49-F238E27FC236}">
                <a16:creationId xmlns:a16="http://schemas.microsoft.com/office/drawing/2014/main" id="{6FD5A412-1E6B-F842-A737-73929F235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754" y="51470"/>
            <a:ext cx="7886700" cy="993775"/>
          </a:xfrm>
        </p:spPr>
        <p:txBody>
          <a:bodyPr/>
          <a:lstStyle/>
          <a:p>
            <a:r>
              <a:rPr lang="it-IT" dirty="0"/>
              <a:t>Fare clic per modificare lo stile del 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4448530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95">
          <p15:clr>
            <a:srgbClr val="FBAE40"/>
          </p15:clr>
        </p15:guide>
        <p15:guide id="2" pos="2064">
          <p15:clr>
            <a:srgbClr val="FBAE40"/>
          </p15:clr>
        </p15:guide>
        <p15:guide id="3" pos="3833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9857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emf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22E661A7-A0D2-9B49-ACD0-F5FF5B0B95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5065" r="28623"/>
          <a:stretch/>
        </p:blipFill>
        <p:spPr>
          <a:xfrm>
            <a:off x="250825" y="0"/>
            <a:ext cx="8893175" cy="1294477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B3D3EC51-30F5-0A42-88D7-2D38BF75FC1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2537"/>
          <a:stretch/>
        </p:blipFill>
        <p:spPr>
          <a:xfrm>
            <a:off x="5220072" y="4764179"/>
            <a:ext cx="1350481" cy="366001"/>
          </a:xfrm>
          <a:prstGeom prst="rect">
            <a:avLst/>
          </a:prstGeom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5AE918C4-4682-D64A-8606-F5A307AF2FA4}"/>
              </a:ext>
            </a:extLst>
          </p:cNvPr>
          <p:cNvSpPr/>
          <p:nvPr userDrawn="1"/>
        </p:nvSpPr>
        <p:spPr>
          <a:xfrm>
            <a:off x="-36512" y="4703978"/>
            <a:ext cx="5070764" cy="460060"/>
          </a:xfrm>
          <a:prstGeom prst="rect">
            <a:avLst/>
          </a:prstGeom>
          <a:solidFill>
            <a:srgbClr val="917E7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917E70"/>
              </a:solidFill>
            </a:endParaRPr>
          </a:p>
        </p:txBody>
      </p:sp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856A0D8D-6E66-1F4D-B271-CE3F0FF2CA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1724" y="65807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7" name="Segnaposto piè di pagina 6">
            <a:extLst>
              <a:ext uri="{FF2B5EF4-FFF2-40B4-BE49-F238E27FC236}">
                <a16:creationId xmlns:a16="http://schemas.microsoft.com/office/drawing/2014/main" id="{9E260680-1E97-D546-BADB-7913D4827D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8313" y="4809862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it-IT" dirty="0"/>
          </a:p>
        </p:txBody>
      </p:sp>
      <p:sp>
        <p:nvSpPr>
          <p:cNvPr id="8" name="Segnaposto numero diapositiva 7">
            <a:extLst>
              <a:ext uri="{FF2B5EF4-FFF2-40B4-BE49-F238E27FC236}">
                <a16:creationId xmlns:a16="http://schemas.microsoft.com/office/drawing/2014/main" id="{FB1C59D9-B738-9143-84B9-911FF978BE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524250" y="4809863"/>
            <a:ext cx="1358900" cy="2746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ACEF61E3-7C7C-8442-9910-F4F48F9FB7B8}" type="slidenum">
              <a:rPr lang="it-IT" smtClean="0"/>
              <a:pPr/>
              <a:t>‹Nr.›</a:t>
            </a:fld>
            <a:endParaRPr lang="it-IT"/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6AC3833C-7B23-5D46-9294-499959EBA20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1953" t="9971" r="-1084" b="31230"/>
          <a:stretch/>
        </p:blipFill>
        <p:spPr>
          <a:xfrm>
            <a:off x="6804248" y="4751364"/>
            <a:ext cx="2251528" cy="346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322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9" r:id="rId2"/>
    <p:sldLayoutId id="2147483670" r:id="rId3"/>
    <p:sldLayoutId id="2147483668" r:id="rId4"/>
  </p:sldLayoutIdLst>
  <p:hf hd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800" b="1" i="0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95" userDrawn="1">
          <p15:clr>
            <a:srgbClr val="F26B43"/>
          </p15:clr>
        </p15:guide>
        <p15:guide id="2" orient="horz" pos="305" userDrawn="1">
          <p15:clr>
            <a:srgbClr val="F26B43"/>
          </p15:clr>
        </p15:guide>
        <p15:guide id="3" pos="5465" userDrawn="1">
          <p15:clr>
            <a:srgbClr val="F26B43"/>
          </p15:clr>
        </p15:guide>
        <p15:guide id="4" orient="horz" pos="89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7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8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agg-net.com/resources/articles/legislation-regulation/quarry-restoration-and-waste-recovery" TargetMode="External"/><Relationship Id="rId13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openxmlformats.org/officeDocument/2006/relationships/hyperlink" Target="https://mse-filterpressen.de/" TargetMode="External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youtube.com/watch?v=M4wBd1_CvNw" TargetMode="External"/><Relationship Id="rId11" Type="http://schemas.openxmlformats.org/officeDocument/2006/relationships/image" Target="../media/image11.png"/><Relationship Id="rId5" Type="http://schemas.openxmlformats.org/officeDocument/2006/relationships/hyperlink" Target="https://www.aggbusiness.com/ab5/feature/waste-busting-water-recycling-solutions-quarries" TargetMode="External"/><Relationship Id="rId10" Type="http://schemas.openxmlformats.org/officeDocument/2006/relationships/image" Target="../media/image10.png"/><Relationship Id="rId4" Type="http://schemas.openxmlformats.org/officeDocument/2006/relationships/hyperlink" Target="https://psmc.ppu.edu/sites/default/files/Techniques%20for%20the%20Stone%20Waste%20managements_0.pdf" TargetMode="External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magine 13">
            <a:extLst>
              <a:ext uri="{FF2B5EF4-FFF2-40B4-BE49-F238E27FC236}">
                <a16:creationId xmlns:a16="http://schemas.microsoft.com/office/drawing/2014/main" id="{0F3AEFE3-B2CD-104F-A047-52787AE0AEE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2004"/>
          <a:stretch/>
        </p:blipFill>
        <p:spPr>
          <a:xfrm rot="4011547">
            <a:off x="888732" y="-1092611"/>
            <a:ext cx="7138259" cy="9543613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C5DBB080-BC74-4148-959E-3C055B62E17A}"/>
              </a:ext>
            </a:extLst>
          </p:cNvPr>
          <p:cNvSpPr txBox="1"/>
          <p:nvPr/>
        </p:nvSpPr>
        <p:spPr>
          <a:xfrm>
            <a:off x="79244" y="2476814"/>
            <a:ext cx="91439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Milestone 3.2 Analysis of local legislation on the disposal of stone production waste in Austria and Italy</a:t>
            </a:r>
            <a:endParaRPr lang="de-DE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83991829-693F-3046-9E74-54ED7B2CF87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2537"/>
          <a:stretch/>
        </p:blipFill>
        <p:spPr>
          <a:xfrm>
            <a:off x="251520" y="526312"/>
            <a:ext cx="1943448" cy="52670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76A3C874-C761-7244-97AB-1B83E69EDAC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1953" t="9971" r="-1084" b="31230"/>
          <a:stretch/>
        </p:blipFill>
        <p:spPr>
          <a:xfrm>
            <a:off x="2812241" y="454681"/>
            <a:ext cx="4352047" cy="669967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43F1D5C8-8030-40A2-ABCD-38C1E6963AC3}"/>
              </a:ext>
            </a:extLst>
          </p:cNvPr>
          <p:cNvSpPr/>
          <p:nvPr/>
        </p:nvSpPr>
        <p:spPr>
          <a:xfrm>
            <a:off x="180280" y="466827"/>
            <a:ext cx="2015456" cy="642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050" name="Picture 2" descr="Interreg - European Regional Development Fund - European Union">
            <a:extLst>
              <a:ext uri="{FF2B5EF4-FFF2-40B4-BE49-F238E27FC236}">
                <a16:creationId xmlns:a16="http://schemas.microsoft.com/office/drawing/2014/main" id="{4DDFF9AA-CE95-4440-AA46-A4A6264740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198" y="522985"/>
            <a:ext cx="1943448" cy="530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20794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EF61E3-7C7C-8442-9910-F4F48F9FB7B8}" type="slidenum">
              <a:rPr lang="it-IT" smtClean="0"/>
              <a:pPr/>
              <a:t>10</a:t>
            </a:fld>
            <a:endParaRPr lang="it-IT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2546248" y="1716254"/>
            <a:ext cx="4051504" cy="2049429"/>
          </a:xfrm>
        </p:spPr>
        <p:txBody>
          <a:bodyPr/>
          <a:lstStyle/>
          <a:p>
            <a:pPr>
              <a:buFontTx/>
              <a:buChar char="-"/>
            </a:pPr>
            <a:r>
              <a:rPr lang="en-US" sz="1800" b="1" dirty="0"/>
              <a:t>Stone production chain</a:t>
            </a:r>
          </a:p>
          <a:p>
            <a:pPr lvl="1">
              <a:buFontTx/>
              <a:buChar char="-"/>
            </a:pPr>
            <a:r>
              <a:rPr lang="en-US" sz="1800" dirty="0"/>
              <a:t>Problem of stone exploration</a:t>
            </a:r>
          </a:p>
          <a:p>
            <a:pPr lvl="1">
              <a:buFontTx/>
              <a:buChar char="-"/>
            </a:pPr>
            <a:r>
              <a:rPr lang="en-US" sz="1800" dirty="0"/>
              <a:t>Stone waste properties</a:t>
            </a:r>
          </a:p>
          <a:p>
            <a:pPr lvl="1">
              <a:buFontTx/>
              <a:buChar char="-"/>
            </a:pPr>
            <a:r>
              <a:rPr lang="en-US" sz="1800" dirty="0">
                <a:solidFill>
                  <a:schemeClr val="accent6"/>
                </a:solidFill>
              </a:rPr>
              <a:t>Waste reduction &amp; management</a:t>
            </a:r>
          </a:p>
          <a:p>
            <a:pPr>
              <a:buFontTx/>
              <a:buChar char="-"/>
            </a:pPr>
            <a:r>
              <a:rPr lang="en-US" sz="1800" b="1" dirty="0"/>
              <a:t>Future Improvements</a:t>
            </a:r>
          </a:p>
          <a:p>
            <a:pPr lvl="1">
              <a:buFontTx/>
              <a:buChar char="-"/>
            </a:pPr>
            <a:r>
              <a:rPr lang="en-US" sz="1800" dirty="0"/>
              <a:t>Politics / Law</a:t>
            </a:r>
          </a:p>
          <a:p>
            <a:pPr lvl="1">
              <a:buFontTx/>
              <a:buChar char="-"/>
            </a:pPr>
            <a:r>
              <a:rPr lang="en-US" sz="1800" dirty="0"/>
              <a:t>Technology</a:t>
            </a:r>
          </a:p>
          <a:p>
            <a:pPr>
              <a:buFontTx/>
              <a:buChar char="-"/>
            </a:pPr>
            <a:endParaRPr lang="en-US" sz="1800" dirty="0"/>
          </a:p>
          <a:p>
            <a:pPr marL="342900" lvl="1" indent="0">
              <a:buNone/>
            </a:pPr>
            <a:endParaRPr lang="en-US" sz="1800" dirty="0"/>
          </a:p>
          <a:p>
            <a:pPr lvl="1">
              <a:buFontTx/>
              <a:buChar char="-"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 </a:t>
            </a:r>
            <a:endParaRPr lang="de-DE" sz="14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Disposal</a:t>
            </a:r>
            <a:r>
              <a:rPr lang="de-DE" dirty="0"/>
              <a:t> </a:t>
            </a:r>
            <a:r>
              <a:rPr lang="de-DE" dirty="0" err="1"/>
              <a:t>concepts</a:t>
            </a:r>
            <a:r>
              <a:rPr lang="de-DE" dirty="0"/>
              <a:t> Best Practice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024117FB-CE23-42D6-821C-29377B21C256}"/>
              </a:ext>
            </a:extLst>
          </p:cNvPr>
          <p:cNvSpPr/>
          <p:nvPr/>
        </p:nvSpPr>
        <p:spPr>
          <a:xfrm>
            <a:off x="5070772" y="4754617"/>
            <a:ext cx="1661467" cy="3851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28" name="Picture 4" descr="Interreg - European Regional Development Fund - European Union">
            <a:extLst>
              <a:ext uri="{FF2B5EF4-FFF2-40B4-BE49-F238E27FC236}">
                <a16:creationId xmlns:a16="http://schemas.microsoft.com/office/drawing/2014/main" id="{98B0AB02-1BA3-442F-8751-5FF48EE46C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3" y="4766611"/>
            <a:ext cx="1368152" cy="373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71632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EF61E3-7C7C-8442-9910-F4F48F9FB7B8}" type="slidenum">
              <a:rPr lang="it-IT" smtClean="0"/>
              <a:pPr/>
              <a:t>11</a:t>
            </a:fld>
            <a:endParaRPr lang="it-IT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2688617" y="699543"/>
            <a:ext cx="4259647" cy="581046"/>
          </a:xfrm>
        </p:spPr>
        <p:txBody>
          <a:bodyPr/>
          <a:lstStyle/>
          <a:p>
            <a:pPr>
              <a:buFontTx/>
              <a:buChar char="-"/>
            </a:pPr>
            <a:r>
              <a:rPr lang="en-US" sz="1800" b="1" dirty="0"/>
              <a:t>Stone production chain</a:t>
            </a:r>
          </a:p>
          <a:p>
            <a:pPr lvl="1">
              <a:buFontTx/>
              <a:buChar char="-"/>
            </a:pPr>
            <a:r>
              <a:rPr lang="en-US" sz="1800" dirty="0"/>
              <a:t>Waste reduction and management</a:t>
            </a:r>
          </a:p>
          <a:p>
            <a:pPr>
              <a:buFontTx/>
              <a:buChar char="-"/>
            </a:pPr>
            <a:endParaRPr lang="en-US" sz="1800" dirty="0"/>
          </a:p>
          <a:p>
            <a:pPr marL="342900" lvl="1" indent="0">
              <a:buNone/>
            </a:pPr>
            <a:endParaRPr lang="en-US" sz="1800" dirty="0"/>
          </a:p>
          <a:p>
            <a:pPr lvl="1">
              <a:buFontTx/>
              <a:buChar char="-"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 </a:t>
            </a:r>
            <a:endParaRPr lang="de-DE" sz="14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Disposal</a:t>
            </a:r>
            <a:r>
              <a:rPr lang="de-DE" dirty="0"/>
              <a:t> </a:t>
            </a:r>
            <a:r>
              <a:rPr lang="de-DE" dirty="0" err="1"/>
              <a:t>concepts</a:t>
            </a:r>
            <a:r>
              <a:rPr lang="de-DE" dirty="0"/>
              <a:t> Best Practice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024117FB-CE23-42D6-821C-29377B21C256}"/>
              </a:ext>
            </a:extLst>
          </p:cNvPr>
          <p:cNvSpPr/>
          <p:nvPr/>
        </p:nvSpPr>
        <p:spPr>
          <a:xfrm>
            <a:off x="5070772" y="4754617"/>
            <a:ext cx="1661467" cy="3851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28" name="Picture 4" descr="Interreg - European Regional Development Fund - European Union">
            <a:extLst>
              <a:ext uri="{FF2B5EF4-FFF2-40B4-BE49-F238E27FC236}">
                <a16:creationId xmlns:a16="http://schemas.microsoft.com/office/drawing/2014/main" id="{98B0AB02-1BA3-442F-8751-5FF48EE46C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3" y="4766611"/>
            <a:ext cx="1368152" cy="373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EADFD4F1-A6FE-4A06-A0A0-C14B628941E1}"/>
              </a:ext>
            </a:extLst>
          </p:cNvPr>
          <p:cNvSpPr/>
          <p:nvPr/>
        </p:nvSpPr>
        <p:spPr>
          <a:xfrm>
            <a:off x="2863054" y="1693318"/>
            <a:ext cx="3417891" cy="1897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More efficient material recovery</a:t>
            </a:r>
          </a:p>
          <a:p>
            <a:pPr>
              <a:spcAft>
                <a:spcPts val="800"/>
              </a:spcAft>
            </a:pP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Lower "waste rate</a:t>
            </a:r>
          </a:p>
          <a:p>
            <a:pPr>
              <a:spcAft>
                <a:spcPts val="800"/>
              </a:spcAft>
            </a:pP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Optimisation of processing plants </a:t>
            </a:r>
          </a:p>
          <a:p>
            <a:pPr>
              <a:spcAft>
                <a:spcPts val="800"/>
              </a:spcAft>
            </a:pP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Waste management </a:t>
            </a:r>
          </a:p>
          <a:p>
            <a:pPr>
              <a:spcAft>
                <a:spcPts val="800"/>
              </a:spcAft>
            </a:pP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General sustainability goals </a:t>
            </a:r>
          </a:p>
          <a:p>
            <a:pPr>
              <a:spcAft>
                <a:spcPts val="800"/>
              </a:spcAft>
            </a:pP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Environmental protection goals	</a:t>
            </a:r>
            <a:endParaRPr lang="en-GB" sz="14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5E593000-BE2E-40CD-9B9E-EF381CFC74E3}"/>
              </a:ext>
            </a:extLst>
          </p:cNvPr>
          <p:cNvSpPr txBox="1"/>
          <p:nvPr/>
        </p:nvSpPr>
        <p:spPr>
          <a:xfrm>
            <a:off x="-54066" y="4947180"/>
            <a:ext cx="22498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Quelle Inhalte: PSMC  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884980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EF61E3-7C7C-8442-9910-F4F48F9FB7B8}" type="slidenum">
              <a:rPr lang="it-IT" smtClean="0"/>
              <a:pPr/>
              <a:t>12</a:t>
            </a:fld>
            <a:endParaRPr lang="it-IT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2546248" y="1716254"/>
            <a:ext cx="4051504" cy="2049429"/>
          </a:xfrm>
        </p:spPr>
        <p:txBody>
          <a:bodyPr/>
          <a:lstStyle/>
          <a:p>
            <a:pPr>
              <a:buFontTx/>
              <a:buChar char="-"/>
            </a:pPr>
            <a:r>
              <a:rPr lang="en-US" sz="1800" b="1" dirty="0"/>
              <a:t>Stone production chain</a:t>
            </a:r>
          </a:p>
          <a:p>
            <a:pPr lvl="1">
              <a:buFontTx/>
              <a:buChar char="-"/>
            </a:pPr>
            <a:r>
              <a:rPr lang="en-US" sz="1800" dirty="0"/>
              <a:t>Problem of stone exploration</a:t>
            </a:r>
          </a:p>
          <a:p>
            <a:pPr lvl="1">
              <a:buFontTx/>
              <a:buChar char="-"/>
            </a:pPr>
            <a:r>
              <a:rPr lang="en-US" sz="1800" dirty="0"/>
              <a:t>Stone waste properties</a:t>
            </a:r>
          </a:p>
          <a:p>
            <a:pPr lvl="1">
              <a:buFontTx/>
              <a:buChar char="-"/>
            </a:pPr>
            <a:r>
              <a:rPr lang="en-US" sz="1800" dirty="0"/>
              <a:t>Waste reduction &amp; management</a:t>
            </a:r>
          </a:p>
          <a:p>
            <a:pPr>
              <a:buFontTx/>
              <a:buChar char="-"/>
            </a:pPr>
            <a:r>
              <a:rPr lang="en-US" sz="1800" b="1" dirty="0"/>
              <a:t>Future Improvements</a:t>
            </a:r>
          </a:p>
          <a:p>
            <a:pPr lvl="1">
              <a:buFontTx/>
              <a:buChar char="-"/>
            </a:pPr>
            <a:r>
              <a:rPr lang="en-US" sz="1800" dirty="0">
                <a:solidFill>
                  <a:schemeClr val="accent6"/>
                </a:solidFill>
              </a:rPr>
              <a:t>Politics / Law</a:t>
            </a:r>
          </a:p>
          <a:p>
            <a:pPr lvl="1">
              <a:buFontTx/>
              <a:buChar char="-"/>
            </a:pPr>
            <a:r>
              <a:rPr lang="en-US" sz="1800" dirty="0"/>
              <a:t>Technology</a:t>
            </a:r>
          </a:p>
          <a:p>
            <a:pPr>
              <a:buFontTx/>
              <a:buChar char="-"/>
            </a:pPr>
            <a:endParaRPr lang="en-US" sz="1800" dirty="0"/>
          </a:p>
          <a:p>
            <a:pPr marL="342900" lvl="1" indent="0">
              <a:buNone/>
            </a:pPr>
            <a:endParaRPr lang="en-US" sz="1800" dirty="0"/>
          </a:p>
          <a:p>
            <a:pPr lvl="1">
              <a:buFontTx/>
              <a:buChar char="-"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 </a:t>
            </a:r>
            <a:endParaRPr lang="de-DE" sz="14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Disposal</a:t>
            </a:r>
            <a:r>
              <a:rPr lang="de-DE" dirty="0"/>
              <a:t> </a:t>
            </a:r>
            <a:r>
              <a:rPr lang="de-DE" dirty="0" err="1"/>
              <a:t>concepts</a:t>
            </a:r>
            <a:r>
              <a:rPr lang="de-DE" dirty="0"/>
              <a:t> Best Practice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024117FB-CE23-42D6-821C-29377B21C256}"/>
              </a:ext>
            </a:extLst>
          </p:cNvPr>
          <p:cNvSpPr/>
          <p:nvPr/>
        </p:nvSpPr>
        <p:spPr>
          <a:xfrm>
            <a:off x="5070772" y="4754617"/>
            <a:ext cx="1661467" cy="3851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28" name="Picture 4" descr="Interreg - European Regional Development Fund - European Union">
            <a:extLst>
              <a:ext uri="{FF2B5EF4-FFF2-40B4-BE49-F238E27FC236}">
                <a16:creationId xmlns:a16="http://schemas.microsoft.com/office/drawing/2014/main" id="{98B0AB02-1BA3-442F-8751-5FF48EE46C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3" y="4766611"/>
            <a:ext cx="1368152" cy="373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88104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EF61E3-7C7C-8442-9910-F4F48F9FB7B8}" type="slidenum">
              <a:rPr lang="it-IT" smtClean="0"/>
              <a:pPr/>
              <a:t>13</a:t>
            </a:fld>
            <a:endParaRPr lang="it-IT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Disposal</a:t>
            </a:r>
            <a:r>
              <a:rPr lang="de-DE" dirty="0"/>
              <a:t> </a:t>
            </a:r>
            <a:r>
              <a:rPr lang="de-DE" dirty="0" err="1"/>
              <a:t>concepts</a:t>
            </a:r>
            <a:r>
              <a:rPr lang="de-DE" dirty="0"/>
              <a:t> Best Practice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024117FB-CE23-42D6-821C-29377B21C256}"/>
              </a:ext>
            </a:extLst>
          </p:cNvPr>
          <p:cNvSpPr/>
          <p:nvPr/>
        </p:nvSpPr>
        <p:spPr>
          <a:xfrm>
            <a:off x="5070772" y="4754617"/>
            <a:ext cx="1661467" cy="3851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28" name="Picture 4" descr="Interreg - European Regional Development Fund - European Union">
            <a:extLst>
              <a:ext uri="{FF2B5EF4-FFF2-40B4-BE49-F238E27FC236}">
                <a16:creationId xmlns:a16="http://schemas.microsoft.com/office/drawing/2014/main" id="{98B0AB02-1BA3-442F-8751-5FF48EE46C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3" y="4766611"/>
            <a:ext cx="1368152" cy="373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BF61EDD5-A74F-47AF-80C3-E843E1DB1BA0}"/>
              </a:ext>
            </a:extLst>
          </p:cNvPr>
          <p:cNvSpPr txBox="1">
            <a:spLocks/>
          </p:cNvSpPr>
          <p:nvPr/>
        </p:nvSpPr>
        <p:spPr>
          <a:xfrm>
            <a:off x="2688617" y="699543"/>
            <a:ext cx="4259647" cy="581046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675E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675E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675E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675E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675E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-"/>
            </a:pPr>
            <a:r>
              <a:rPr lang="en-US" sz="1800" b="1" dirty="0"/>
              <a:t>Future </a:t>
            </a:r>
            <a:r>
              <a:rPr lang="en-US" sz="1800" b="1" dirty="0" err="1"/>
              <a:t>inprovements</a:t>
            </a:r>
            <a:endParaRPr lang="en-US" sz="1800" b="1" dirty="0"/>
          </a:p>
          <a:p>
            <a:pPr lvl="1">
              <a:buFontTx/>
              <a:buChar char="-"/>
            </a:pPr>
            <a:r>
              <a:rPr lang="en-US" sz="1800" dirty="0"/>
              <a:t>Politics / Law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800" dirty="0"/>
              <a:t> </a:t>
            </a:r>
            <a:endParaRPr lang="de-DE" sz="1400" dirty="0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6F3C5F03-77DE-4374-BC61-60AF601AB9CD}"/>
              </a:ext>
            </a:extLst>
          </p:cNvPr>
          <p:cNvSpPr txBox="1"/>
          <p:nvPr/>
        </p:nvSpPr>
        <p:spPr>
          <a:xfrm>
            <a:off x="-54066" y="4947180"/>
            <a:ext cx="22498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Quelle Inhalte: AGG-NET</a:t>
            </a:r>
            <a:endParaRPr lang="en-GB" sz="1000" dirty="0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67250434-8C1D-468C-AACD-185105C9F143}"/>
              </a:ext>
            </a:extLst>
          </p:cNvPr>
          <p:cNvSpPr/>
          <p:nvPr/>
        </p:nvSpPr>
        <p:spPr>
          <a:xfrm>
            <a:off x="323528" y="2067694"/>
            <a:ext cx="8640960" cy="2131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Extension of a quarry which authorised the extraction of a further 432,700t of material.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		      </a:t>
            </a:r>
            <a:r>
              <a:rPr lang="en-GB" sz="14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Conditions:</a:t>
            </a:r>
          </a:p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		→ extraction carefully phased </a:t>
            </a:r>
            <a:b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		→ footpath preserved </a:t>
            </a:r>
            <a:b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		→ full rehabilitation programme </a:t>
            </a:r>
            <a:b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		→ "positive long-term benefits" with waterfront habitats and nature conservation </a:t>
            </a:r>
            <a:b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		→ ecological benefits for local residents </a:t>
            </a:r>
            <a:b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		→ with access to wetlands. </a:t>
            </a: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385DA4E9-D4FB-4789-9356-A376FD038FBD}"/>
              </a:ext>
            </a:extLst>
          </p:cNvPr>
          <p:cNvSpPr/>
          <p:nvPr/>
        </p:nvSpPr>
        <p:spPr>
          <a:xfrm>
            <a:off x="702928" y="1553110"/>
            <a:ext cx="3869072" cy="375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i="1" u="sng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Vereinigtes Königreich – </a:t>
            </a:r>
            <a:r>
              <a:rPr lang="de-DE" i="1" u="sng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Methley</a:t>
            </a:r>
            <a:r>
              <a:rPr lang="de-DE" i="1" u="sng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Leeds</a:t>
            </a:r>
            <a:endParaRPr lang="en-GB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5361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EF61E3-7C7C-8442-9910-F4F48F9FB7B8}" type="slidenum">
              <a:rPr lang="it-IT" smtClean="0"/>
              <a:pPr/>
              <a:t>14</a:t>
            </a:fld>
            <a:endParaRPr lang="it-IT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2546248" y="1716254"/>
            <a:ext cx="4051504" cy="2295656"/>
          </a:xfrm>
        </p:spPr>
        <p:txBody>
          <a:bodyPr/>
          <a:lstStyle/>
          <a:p>
            <a:pPr>
              <a:buFontTx/>
              <a:buChar char="-"/>
            </a:pPr>
            <a:r>
              <a:rPr lang="en-US" sz="1800" b="1" dirty="0"/>
              <a:t>Stone production chain</a:t>
            </a:r>
          </a:p>
          <a:p>
            <a:pPr lvl="1">
              <a:buFontTx/>
              <a:buChar char="-"/>
            </a:pPr>
            <a:r>
              <a:rPr lang="en-US" sz="1800" dirty="0"/>
              <a:t>Problem of stone exploration</a:t>
            </a:r>
          </a:p>
          <a:p>
            <a:pPr lvl="1">
              <a:buFontTx/>
              <a:buChar char="-"/>
            </a:pPr>
            <a:r>
              <a:rPr lang="en-US" sz="1800" dirty="0"/>
              <a:t>Stone waste properties</a:t>
            </a:r>
          </a:p>
          <a:p>
            <a:pPr lvl="1">
              <a:buFontTx/>
              <a:buChar char="-"/>
            </a:pPr>
            <a:r>
              <a:rPr lang="en-US" sz="1800" dirty="0"/>
              <a:t>Waste reduction &amp; management</a:t>
            </a:r>
          </a:p>
          <a:p>
            <a:pPr>
              <a:buFontTx/>
              <a:buChar char="-"/>
            </a:pPr>
            <a:r>
              <a:rPr lang="en-US" sz="1800" b="1" dirty="0"/>
              <a:t>Future Improvements</a:t>
            </a:r>
          </a:p>
          <a:p>
            <a:pPr lvl="1">
              <a:buFontTx/>
              <a:buChar char="-"/>
            </a:pPr>
            <a:r>
              <a:rPr lang="en-US" sz="1800" dirty="0"/>
              <a:t>Politics / Law</a:t>
            </a:r>
          </a:p>
          <a:p>
            <a:pPr lvl="1">
              <a:buFontTx/>
              <a:buChar char="-"/>
            </a:pPr>
            <a:r>
              <a:rPr lang="en-US" sz="1800" dirty="0">
                <a:solidFill>
                  <a:schemeClr val="accent6"/>
                </a:solidFill>
              </a:rPr>
              <a:t>Technology</a:t>
            </a:r>
          </a:p>
          <a:p>
            <a:pPr>
              <a:buFontTx/>
              <a:buChar char="-"/>
            </a:pPr>
            <a:endParaRPr lang="en-US" sz="1800" dirty="0"/>
          </a:p>
          <a:p>
            <a:pPr marL="342900" lvl="1" indent="0">
              <a:buNone/>
            </a:pPr>
            <a:endParaRPr lang="en-US" sz="1800" dirty="0"/>
          </a:p>
          <a:p>
            <a:pPr lvl="1">
              <a:buFontTx/>
              <a:buChar char="-"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 </a:t>
            </a:r>
            <a:endParaRPr lang="de-DE" sz="14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Disposal</a:t>
            </a:r>
            <a:r>
              <a:rPr lang="de-DE" dirty="0"/>
              <a:t> </a:t>
            </a:r>
            <a:r>
              <a:rPr lang="de-DE" dirty="0" err="1"/>
              <a:t>concepts</a:t>
            </a:r>
            <a:r>
              <a:rPr lang="de-DE" dirty="0"/>
              <a:t> Best Practice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024117FB-CE23-42D6-821C-29377B21C256}"/>
              </a:ext>
            </a:extLst>
          </p:cNvPr>
          <p:cNvSpPr/>
          <p:nvPr/>
        </p:nvSpPr>
        <p:spPr>
          <a:xfrm>
            <a:off x="5070772" y="4754617"/>
            <a:ext cx="1661467" cy="3851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28" name="Picture 4" descr="Interreg - European Regional Development Fund - European Union">
            <a:extLst>
              <a:ext uri="{FF2B5EF4-FFF2-40B4-BE49-F238E27FC236}">
                <a16:creationId xmlns:a16="http://schemas.microsoft.com/office/drawing/2014/main" id="{98B0AB02-1BA3-442F-8751-5FF48EE46C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3" y="4766611"/>
            <a:ext cx="1368152" cy="373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85081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EF61E3-7C7C-8442-9910-F4F48F9FB7B8}" type="slidenum">
              <a:rPr lang="it-IT" smtClean="0"/>
              <a:pPr/>
              <a:t>15</a:t>
            </a:fld>
            <a:endParaRPr lang="it-IT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Disposal</a:t>
            </a:r>
            <a:r>
              <a:rPr lang="de-DE" dirty="0"/>
              <a:t> </a:t>
            </a:r>
            <a:r>
              <a:rPr lang="de-DE" dirty="0" err="1"/>
              <a:t>concepts</a:t>
            </a:r>
            <a:r>
              <a:rPr lang="de-DE" dirty="0"/>
              <a:t> Best Practice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024117FB-CE23-42D6-821C-29377B21C256}"/>
              </a:ext>
            </a:extLst>
          </p:cNvPr>
          <p:cNvSpPr/>
          <p:nvPr/>
        </p:nvSpPr>
        <p:spPr>
          <a:xfrm>
            <a:off x="5070772" y="4754617"/>
            <a:ext cx="1661467" cy="3851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28" name="Picture 4" descr="Interreg - European Regional Development Fund - European Union">
            <a:extLst>
              <a:ext uri="{FF2B5EF4-FFF2-40B4-BE49-F238E27FC236}">
                <a16:creationId xmlns:a16="http://schemas.microsoft.com/office/drawing/2014/main" id="{98B0AB02-1BA3-442F-8751-5FF48EE46C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3" y="4766611"/>
            <a:ext cx="1368152" cy="373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EADFD4F1-A6FE-4A06-A0A0-C14B628941E1}"/>
              </a:ext>
            </a:extLst>
          </p:cNvPr>
          <p:cNvSpPr/>
          <p:nvPr/>
        </p:nvSpPr>
        <p:spPr>
          <a:xfrm>
            <a:off x="179751" y="1352976"/>
            <a:ext cx="3068572" cy="1703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en-GB" sz="1400" b="1" u="sng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More efficient material extraction</a:t>
            </a:r>
          </a:p>
          <a:p>
            <a:pPr>
              <a:spcAft>
                <a:spcPts val="800"/>
              </a:spcAft>
            </a:pPr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  - Diamond tools </a:t>
            </a:r>
            <a:b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  - Ramps &amp; access roads </a:t>
            </a:r>
            <a:b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  - Underground mining </a:t>
            </a:r>
            <a:b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  - Waste reduction at source </a:t>
            </a:r>
            <a:b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  - Less land use </a:t>
            </a:r>
            <a:b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  - Visual impact reduced</a:t>
            </a: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AC192655-B270-4F19-A778-269A74C81898}"/>
              </a:ext>
            </a:extLst>
          </p:cNvPr>
          <p:cNvSpPr txBox="1">
            <a:spLocks/>
          </p:cNvSpPr>
          <p:nvPr/>
        </p:nvSpPr>
        <p:spPr>
          <a:xfrm>
            <a:off x="2688617" y="699543"/>
            <a:ext cx="4259647" cy="581046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675E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675E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675E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675E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675E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-"/>
            </a:pPr>
            <a:r>
              <a:rPr lang="en-US" sz="1800" b="1" dirty="0"/>
              <a:t>Future </a:t>
            </a:r>
            <a:r>
              <a:rPr lang="en-US" sz="1800" b="1" dirty="0" err="1"/>
              <a:t>inprovements</a:t>
            </a:r>
            <a:endParaRPr lang="en-US" sz="1800" b="1" dirty="0"/>
          </a:p>
          <a:p>
            <a:pPr lvl="1">
              <a:buFontTx/>
              <a:buChar char="-"/>
            </a:pPr>
            <a:r>
              <a:rPr lang="en-US" sz="1800" dirty="0"/>
              <a:t>Technology</a:t>
            </a:r>
          </a:p>
          <a:p>
            <a:pPr>
              <a:buFontTx/>
              <a:buChar char="-"/>
            </a:pPr>
            <a:endParaRPr lang="en-US" sz="1800" dirty="0"/>
          </a:p>
          <a:p>
            <a:pPr marL="342900" lvl="1" indent="0">
              <a:buFont typeface="Arial" panose="020B0604020202020204" pitchFamily="34" charset="0"/>
              <a:buNone/>
            </a:pPr>
            <a:endParaRPr lang="en-US" sz="1800" dirty="0"/>
          </a:p>
          <a:p>
            <a:pPr lvl="1">
              <a:buFontTx/>
              <a:buChar char="-"/>
            </a:pPr>
            <a:endParaRPr lang="en-US" sz="18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800" dirty="0"/>
              <a:t> </a:t>
            </a:r>
            <a:endParaRPr lang="de-DE" sz="1400" dirty="0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186A40C8-131A-445B-99BB-6588BDF158C8}"/>
              </a:ext>
            </a:extLst>
          </p:cNvPr>
          <p:cNvSpPr/>
          <p:nvPr/>
        </p:nvSpPr>
        <p:spPr>
          <a:xfrm>
            <a:off x="2795958" y="1360305"/>
            <a:ext cx="3275856" cy="12721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en-GB" sz="1400" b="1" u="sng" dirty="0">
                <a:latin typeface="Calibri" panose="020F0502020204030204" pitchFamily="34" charset="0"/>
                <a:cs typeface="Arial" panose="020B0604020202020204" pitchFamily="34" charset="0"/>
              </a:rPr>
              <a:t>Optimisation of the processing plants</a:t>
            </a:r>
          </a:p>
          <a:p>
            <a:pPr>
              <a:spcAft>
                <a:spcPts val="800"/>
              </a:spcAft>
            </a:pPr>
            <a:r>
              <a:rPr lang="de-DE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</a:t>
            </a:r>
            <a:r>
              <a:rPr lang="de-DE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- </a:t>
            </a:r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Reinforcement of mech. unsafe blocks </a:t>
            </a:r>
            <a:b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 - Thinner cutting tools </a:t>
            </a:r>
            <a:b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 - Recycling of sludge </a:t>
            </a:r>
            <a:b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 - Use of filter presses </a:t>
            </a:r>
            <a:endParaRPr lang="de-DE" sz="14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2B2E93B2-C484-4220-9522-D2388799C8E2}"/>
              </a:ext>
            </a:extLst>
          </p:cNvPr>
          <p:cNvSpPr/>
          <p:nvPr/>
        </p:nvSpPr>
        <p:spPr>
          <a:xfrm>
            <a:off x="5868144" y="1351853"/>
            <a:ext cx="327585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de-DE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</a:t>
            </a:r>
            <a:r>
              <a:rPr lang="de-DE" sz="1400" b="1" u="sng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Waste</a:t>
            </a:r>
            <a:r>
              <a:rPr lang="de-DE" sz="1400" b="1" u="sng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Management</a:t>
            </a:r>
            <a:br>
              <a:rPr lang="de-DE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de-DE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  - </a:t>
            </a:r>
            <a:r>
              <a:rPr lang="en-GB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Variety of applications for the recycling                 of the by-/waste products</a:t>
            </a:r>
            <a:br>
              <a:rPr lang="de-DE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- hydraulic construction stones (large blocks) </a:t>
            </a:r>
            <a:b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- Aggregates (small, shapeless blocks) </a:t>
            </a:r>
            <a:b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- Construction additives (small - fine particles) </a:t>
            </a:r>
            <a:b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- Plasters (small - fine particles) </a:t>
            </a:r>
            <a:b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- Mortars (small - fine particles) </a:t>
            </a:r>
            <a:b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- Artificial stones (slurry) </a:t>
            </a:r>
            <a:b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- Tiles (slurry) </a:t>
            </a:r>
            <a:b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- Cement (&lt; 90 µm carbonate waste) </a:t>
            </a:r>
            <a:b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- Quicklime (&lt; 90 µm carbonate waste)</a:t>
            </a: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3E9EA256-771A-4C5F-A5A8-D30CE37E8CE1}"/>
              </a:ext>
            </a:extLst>
          </p:cNvPr>
          <p:cNvSpPr/>
          <p:nvPr/>
        </p:nvSpPr>
        <p:spPr>
          <a:xfrm>
            <a:off x="2915817" y="3325994"/>
            <a:ext cx="316835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de-DE" sz="1400" b="1" u="sng" dirty="0">
                <a:latin typeface="Calibri" panose="020F0502020204030204" pitchFamily="34" charset="0"/>
                <a:cs typeface="Arial" panose="020B0604020202020204" pitchFamily="34" charset="0"/>
              </a:rPr>
              <a:t>General </a:t>
            </a:r>
            <a:r>
              <a:rPr lang="de-DE" sz="1400" b="1" u="sng" dirty="0" err="1">
                <a:latin typeface="Calibri" panose="020F0502020204030204" pitchFamily="34" charset="0"/>
                <a:cs typeface="Arial" panose="020B0604020202020204" pitchFamily="34" charset="0"/>
              </a:rPr>
              <a:t>sustainability</a:t>
            </a:r>
            <a:r>
              <a:rPr lang="de-DE" sz="1400" b="1" u="sng" dirty="0"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de-DE" sz="1400" b="1" u="sng" dirty="0" err="1">
                <a:latin typeface="Calibri" panose="020F0502020204030204" pitchFamily="34" charset="0"/>
                <a:cs typeface="Arial" panose="020B0604020202020204" pitchFamily="34" charset="0"/>
              </a:rPr>
              <a:t>goals</a:t>
            </a:r>
            <a:br>
              <a:rPr lang="de-DE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de-DE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</a:t>
            </a:r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- less waste </a:t>
            </a:r>
            <a:b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   - less land consumption </a:t>
            </a:r>
            <a:b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   - lower energy consumption</a:t>
            </a:r>
            <a:br>
              <a:rPr lang="de-DE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de-DE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BC2149DA-34DC-4CD0-B778-C841164F32B5}"/>
              </a:ext>
            </a:extLst>
          </p:cNvPr>
          <p:cNvSpPr txBox="1"/>
          <p:nvPr/>
        </p:nvSpPr>
        <p:spPr>
          <a:xfrm>
            <a:off x="-54066" y="4947180"/>
            <a:ext cx="22498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Quelle Inhalte: PSMC, Bus, MSE,   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1120158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EF61E3-7C7C-8442-9910-F4F48F9FB7B8}" type="slidenum">
              <a:rPr lang="it-IT" smtClean="0"/>
              <a:pPr/>
              <a:t>16</a:t>
            </a:fld>
            <a:endParaRPr lang="it-IT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Disposal</a:t>
            </a:r>
            <a:r>
              <a:rPr lang="de-DE" dirty="0"/>
              <a:t> </a:t>
            </a:r>
            <a:r>
              <a:rPr lang="de-DE" dirty="0" err="1"/>
              <a:t>concepts</a:t>
            </a:r>
            <a:r>
              <a:rPr lang="de-DE" dirty="0"/>
              <a:t> Best Practice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024117FB-CE23-42D6-821C-29377B21C256}"/>
              </a:ext>
            </a:extLst>
          </p:cNvPr>
          <p:cNvSpPr/>
          <p:nvPr/>
        </p:nvSpPr>
        <p:spPr>
          <a:xfrm>
            <a:off x="5070772" y="4754617"/>
            <a:ext cx="1661467" cy="3851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28" name="Picture 4" descr="Interreg - European Regional Development Fund - European Union">
            <a:extLst>
              <a:ext uri="{FF2B5EF4-FFF2-40B4-BE49-F238E27FC236}">
                <a16:creationId xmlns:a16="http://schemas.microsoft.com/office/drawing/2014/main" id="{98B0AB02-1BA3-442F-8751-5FF48EE46C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3" y="4766611"/>
            <a:ext cx="1368152" cy="373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EADFD4F1-A6FE-4A06-A0A0-C14B628941E1}"/>
              </a:ext>
            </a:extLst>
          </p:cNvPr>
          <p:cNvSpPr/>
          <p:nvPr/>
        </p:nvSpPr>
        <p:spPr>
          <a:xfrm>
            <a:off x="179751" y="1352976"/>
            <a:ext cx="3068572" cy="1703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en-GB" sz="1400" b="1" u="sng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More efficient material extraction</a:t>
            </a:r>
          </a:p>
          <a:p>
            <a:pPr>
              <a:spcAft>
                <a:spcPts val="800"/>
              </a:spcAft>
            </a:pPr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  - Diamond tools </a:t>
            </a:r>
            <a:b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  - Ramps &amp; access roads </a:t>
            </a:r>
            <a:b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  - Underground mining </a:t>
            </a:r>
            <a:b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  - Waste reduction at source </a:t>
            </a:r>
            <a:b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  - Less land use </a:t>
            </a:r>
            <a:b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  - Visual impact reduced</a:t>
            </a: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AC192655-B270-4F19-A778-269A74C81898}"/>
              </a:ext>
            </a:extLst>
          </p:cNvPr>
          <p:cNvSpPr txBox="1">
            <a:spLocks/>
          </p:cNvSpPr>
          <p:nvPr/>
        </p:nvSpPr>
        <p:spPr>
          <a:xfrm>
            <a:off x="2688617" y="699543"/>
            <a:ext cx="4259647" cy="581046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675E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675E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675E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675E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675E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-"/>
            </a:pPr>
            <a:r>
              <a:rPr lang="en-US" sz="1800" b="1" dirty="0"/>
              <a:t>Future </a:t>
            </a:r>
            <a:r>
              <a:rPr lang="en-US" sz="1800" b="1" dirty="0" err="1"/>
              <a:t>inprovements</a:t>
            </a:r>
            <a:endParaRPr lang="en-US" sz="1800" b="1" dirty="0"/>
          </a:p>
          <a:p>
            <a:pPr lvl="1">
              <a:buFontTx/>
              <a:buChar char="-"/>
            </a:pPr>
            <a:r>
              <a:rPr lang="en-US" sz="1800" dirty="0"/>
              <a:t>Technology</a:t>
            </a:r>
          </a:p>
          <a:p>
            <a:pPr>
              <a:buFontTx/>
              <a:buChar char="-"/>
            </a:pPr>
            <a:endParaRPr lang="en-US" sz="1800" dirty="0"/>
          </a:p>
          <a:p>
            <a:pPr marL="342900" lvl="1" indent="0">
              <a:buFont typeface="Arial" panose="020B0604020202020204" pitchFamily="34" charset="0"/>
              <a:buNone/>
            </a:pPr>
            <a:endParaRPr lang="en-US" sz="1800" dirty="0"/>
          </a:p>
          <a:p>
            <a:pPr lvl="1">
              <a:buFontTx/>
              <a:buChar char="-"/>
            </a:pPr>
            <a:endParaRPr lang="en-US" sz="18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800" dirty="0"/>
              <a:t> </a:t>
            </a:r>
            <a:endParaRPr lang="de-DE" sz="1400" dirty="0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186A40C8-131A-445B-99BB-6588BDF158C8}"/>
              </a:ext>
            </a:extLst>
          </p:cNvPr>
          <p:cNvSpPr/>
          <p:nvPr/>
        </p:nvSpPr>
        <p:spPr>
          <a:xfrm>
            <a:off x="2795958" y="1360305"/>
            <a:ext cx="3275856" cy="12721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en-GB" sz="1400" b="1" u="sng" dirty="0">
                <a:latin typeface="Calibri" panose="020F0502020204030204" pitchFamily="34" charset="0"/>
                <a:cs typeface="Arial" panose="020B0604020202020204" pitchFamily="34" charset="0"/>
              </a:rPr>
              <a:t>Optimisation of the processing plants</a:t>
            </a:r>
          </a:p>
          <a:p>
            <a:pPr>
              <a:spcAft>
                <a:spcPts val="800"/>
              </a:spcAft>
            </a:pPr>
            <a:r>
              <a:rPr lang="de-DE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</a:t>
            </a:r>
            <a:r>
              <a:rPr lang="de-DE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- </a:t>
            </a:r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Reinforcement of mech. unsafe blocks </a:t>
            </a:r>
            <a:b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 - Thinner cutting tools </a:t>
            </a:r>
            <a:b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 - Recycling of sludge </a:t>
            </a:r>
            <a:b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 dirty="0">
                <a:solidFill>
                  <a:schemeClr val="accent6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 - Use of filter presses </a:t>
            </a:r>
            <a:endParaRPr lang="de-DE" sz="1400" dirty="0">
              <a:solidFill>
                <a:schemeClr val="accent6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2B2E93B2-C484-4220-9522-D2388799C8E2}"/>
              </a:ext>
            </a:extLst>
          </p:cNvPr>
          <p:cNvSpPr/>
          <p:nvPr/>
        </p:nvSpPr>
        <p:spPr>
          <a:xfrm>
            <a:off x="5868144" y="1351853"/>
            <a:ext cx="327585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de-DE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</a:t>
            </a:r>
            <a:r>
              <a:rPr lang="de-DE" sz="1400" b="1" u="sng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Waste</a:t>
            </a:r>
            <a:r>
              <a:rPr lang="de-DE" sz="1400" b="1" u="sng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Management</a:t>
            </a:r>
            <a:br>
              <a:rPr lang="de-DE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de-DE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  - </a:t>
            </a:r>
            <a:r>
              <a:rPr lang="en-GB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Variety of applications for the recycling                 of the by-/waste products</a:t>
            </a:r>
            <a:br>
              <a:rPr lang="de-DE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- hydraulic construction stones (large blocks) </a:t>
            </a:r>
            <a:b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- Aggregates (small, shapeless blocks) </a:t>
            </a:r>
            <a:b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- Construction additives (small - fine particles) </a:t>
            </a:r>
            <a:b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- Plasters (small - fine particles) </a:t>
            </a:r>
            <a:b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- Mortars (small - fine particles) </a:t>
            </a:r>
            <a:b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- Artificial stones (slurry) </a:t>
            </a:r>
            <a:b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- Tiles (slurry) </a:t>
            </a:r>
            <a:b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- Cement (&lt; 90 µm carbonate waste) </a:t>
            </a:r>
            <a:b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- Quicklime (&lt; 90 µm carbonate waste)</a:t>
            </a: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3E9EA256-771A-4C5F-A5A8-D30CE37E8CE1}"/>
              </a:ext>
            </a:extLst>
          </p:cNvPr>
          <p:cNvSpPr/>
          <p:nvPr/>
        </p:nvSpPr>
        <p:spPr>
          <a:xfrm>
            <a:off x="2915817" y="3325994"/>
            <a:ext cx="316835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de-DE" sz="1400" b="1" u="sng" dirty="0">
                <a:latin typeface="Calibri" panose="020F0502020204030204" pitchFamily="34" charset="0"/>
                <a:cs typeface="Arial" panose="020B0604020202020204" pitchFamily="34" charset="0"/>
              </a:rPr>
              <a:t>General </a:t>
            </a:r>
            <a:r>
              <a:rPr lang="de-DE" sz="1400" b="1" u="sng" dirty="0" err="1">
                <a:latin typeface="Calibri" panose="020F0502020204030204" pitchFamily="34" charset="0"/>
                <a:cs typeface="Arial" panose="020B0604020202020204" pitchFamily="34" charset="0"/>
              </a:rPr>
              <a:t>sustainability</a:t>
            </a:r>
            <a:r>
              <a:rPr lang="de-DE" sz="1400" b="1" u="sng" dirty="0"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de-DE" sz="1400" b="1" u="sng" dirty="0" err="1">
                <a:latin typeface="Calibri" panose="020F0502020204030204" pitchFamily="34" charset="0"/>
                <a:cs typeface="Arial" panose="020B0604020202020204" pitchFamily="34" charset="0"/>
              </a:rPr>
              <a:t>goals</a:t>
            </a:r>
            <a:br>
              <a:rPr lang="de-DE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de-DE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</a:t>
            </a:r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- less waste </a:t>
            </a:r>
            <a:b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   - less land consumption </a:t>
            </a:r>
            <a:b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   - lower energy consumption</a:t>
            </a:r>
            <a:br>
              <a:rPr lang="de-DE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de-DE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BC2149DA-34DC-4CD0-B778-C841164F32B5}"/>
              </a:ext>
            </a:extLst>
          </p:cNvPr>
          <p:cNvSpPr txBox="1"/>
          <p:nvPr/>
        </p:nvSpPr>
        <p:spPr>
          <a:xfrm>
            <a:off x="-54066" y="4947180"/>
            <a:ext cx="22498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Quelle Inhalte: PSMC, Bus, MSE,   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9625094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EF61E3-7C7C-8442-9910-F4F48F9FB7B8}" type="slidenum">
              <a:rPr lang="it-IT" smtClean="0"/>
              <a:pPr/>
              <a:t>17</a:t>
            </a:fld>
            <a:endParaRPr lang="it-IT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Disposal</a:t>
            </a:r>
            <a:r>
              <a:rPr lang="de-DE" dirty="0"/>
              <a:t> </a:t>
            </a:r>
            <a:r>
              <a:rPr lang="de-DE" dirty="0" err="1"/>
              <a:t>concepts</a:t>
            </a:r>
            <a:r>
              <a:rPr lang="de-DE" dirty="0"/>
              <a:t> Best Practice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024117FB-CE23-42D6-821C-29377B21C256}"/>
              </a:ext>
            </a:extLst>
          </p:cNvPr>
          <p:cNvSpPr/>
          <p:nvPr/>
        </p:nvSpPr>
        <p:spPr>
          <a:xfrm>
            <a:off x="5070772" y="4754617"/>
            <a:ext cx="1661467" cy="3851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28" name="Picture 4" descr="Interreg - European Regional Development Fund - European Union">
            <a:extLst>
              <a:ext uri="{FF2B5EF4-FFF2-40B4-BE49-F238E27FC236}">
                <a16:creationId xmlns:a16="http://schemas.microsoft.com/office/drawing/2014/main" id="{98B0AB02-1BA3-442F-8751-5FF48EE46C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3" y="4766611"/>
            <a:ext cx="1368152" cy="373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5E593000-BE2E-40CD-9B9E-EF381CFC74E3}"/>
              </a:ext>
            </a:extLst>
          </p:cNvPr>
          <p:cNvSpPr txBox="1"/>
          <p:nvPr/>
        </p:nvSpPr>
        <p:spPr>
          <a:xfrm>
            <a:off x="-54066" y="4947180"/>
            <a:ext cx="22498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Quelle Bild: </a:t>
            </a:r>
            <a:r>
              <a:rPr lang="de-DE" sz="1000" dirty="0" err="1"/>
              <a:t>YoTu</a:t>
            </a:r>
            <a:r>
              <a:rPr lang="de-DE" sz="1000" dirty="0"/>
              <a:t>  </a:t>
            </a:r>
            <a:endParaRPr lang="en-GB" sz="1000" dirty="0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6E118438-9F0A-45BF-8B5B-1FA1DB5616F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222" t="23011" r="5527" b="12965"/>
          <a:stretch/>
        </p:blipFill>
        <p:spPr>
          <a:xfrm>
            <a:off x="191740" y="2132735"/>
            <a:ext cx="8760520" cy="2040121"/>
          </a:xfrm>
          <a:prstGeom prst="rect">
            <a:avLst/>
          </a:prstGeom>
        </p:spPr>
      </p:pic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34063D00-E6B2-4536-9315-CF16F6AC53D1}"/>
              </a:ext>
            </a:extLst>
          </p:cNvPr>
          <p:cNvSpPr txBox="1">
            <a:spLocks/>
          </p:cNvSpPr>
          <p:nvPr/>
        </p:nvSpPr>
        <p:spPr>
          <a:xfrm>
            <a:off x="2688617" y="699543"/>
            <a:ext cx="4259647" cy="581046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675E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675E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675E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675E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675E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-"/>
            </a:pPr>
            <a:r>
              <a:rPr lang="en-US" sz="1800" b="1" dirty="0"/>
              <a:t>Future </a:t>
            </a:r>
            <a:r>
              <a:rPr lang="en-US" sz="1800" b="1" dirty="0" err="1"/>
              <a:t>inprovements</a:t>
            </a:r>
            <a:endParaRPr lang="en-US" sz="1800" b="1" dirty="0"/>
          </a:p>
          <a:p>
            <a:pPr lvl="1">
              <a:buFontTx/>
              <a:buChar char="-"/>
            </a:pPr>
            <a:r>
              <a:rPr lang="en-US" sz="1800" dirty="0"/>
              <a:t>Technology</a:t>
            </a:r>
          </a:p>
          <a:p>
            <a:pPr>
              <a:buFontTx/>
              <a:buChar char="-"/>
            </a:pPr>
            <a:endParaRPr lang="en-US" sz="1800" dirty="0"/>
          </a:p>
          <a:p>
            <a:pPr marL="342900" lvl="1" indent="0">
              <a:buFont typeface="Arial" panose="020B0604020202020204" pitchFamily="34" charset="0"/>
              <a:buNone/>
            </a:pPr>
            <a:endParaRPr lang="en-US" sz="1800" dirty="0"/>
          </a:p>
          <a:p>
            <a:pPr lvl="1">
              <a:buFontTx/>
              <a:buChar char="-"/>
            </a:pPr>
            <a:endParaRPr lang="en-US" sz="18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800" dirty="0"/>
              <a:t> </a:t>
            </a:r>
            <a:endParaRPr lang="de-DE" sz="1400" dirty="0"/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19B3144F-D255-4D02-B2D0-A2BEFCC571C7}"/>
              </a:ext>
            </a:extLst>
          </p:cNvPr>
          <p:cNvSpPr/>
          <p:nvPr/>
        </p:nvSpPr>
        <p:spPr>
          <a:xfrm>
            <a:off x="3725042" y="1343325"/>
            <a:ext cx="16209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u="sng" dirty="0" err="1">
                <a:solidFill>
                  <a:srgbClr val="95C11F"/>
                </a:solidFill>
              </a:rPr>
              <a:t>Filterpresses</a:t>
            </a:r>
            <a:endParaRPr lang="en-GB" b="1" u="sng" dirty="0"/>
          </a:p>
        </p:txBody>
      </p:sp>
    </p:spTree>
    <p:extLst>
      <p:ext uri="{BB962C8B-B14F-4D97-AF65-F5344CB8AC3E}">
        <p14:creationId xmlns:p14="http://schemas.microsoft.com/office/powerpoint/2010/main" val="10114826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EF61E3-7C7C-8442-9910-F4F48F9FB7B8}" type="slidenum">
              <a:rPr lang="it-IT" smtClean="0"/>
              <a:pPr/>
              <a:t>18</a:t>
            </a:fld>
            <a:endParaRPr lang="it-IT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Disposal</a:t>
            </a:r>
            <a:r>
              <a:rPr lang="de-DE" dirty="0"/>
              <a:t> </a:t>
            </a:r>
            <a:r>
              <a:rPr lang="de-DE" dirty="0" err="1"/>
              <a:t>concepts</a:t>
            </a:r>
            <a:r>
              <a:rPr lang="de-DE" dirty="0"/>
              <a:t> Best Practice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024117FB-CE23-42D6-821C-29377B21C256}"/>
              </a:ext>
            </a:extLst>
          </p:cNvPr>
          <p:cNvSpPr/>
          <p:nvPr/>
        </p:nvSpPr>
        <p:spPr>
          <a:xfrm>
            <a:off x="5070772" y="4754617"/>
            <a:ext cx="1661467" cy="3851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28" name="Picture 4" descr="Interreg - European Regional Development Fund - European Union">
            <a:extLst>
              <a:ext uri="{FF2B5EF4-FFF2-40B4-BE49-F238E27FC236}">
                <a16:creationId xmlns:a16="http://schemas.microsoft.com/office/drawing/2014/main" id="{98B0AB02-1BA3-442F-8751-5FF48EE46C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3" y="4766611"/>
            <a:ext cx="1368152" cy="373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5E593000-BE2E-40CD-9B9E-EF381CFC74E3}"/>
              </a:ext>
            </a:extLst>
          </p:cNvPr>
          <p:cNvSpPr txBox="1"/>
          <p:nvPr/>
        </p:nvSpPr>
        <p:spPr>
          <a:xfrm>
            <a:off x="-54066" y="4947180"/>
            <a:ext cx="22498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Quelle Inhalte: Bus</a:t>
            </a:r>
            <a:endParaRPr lang="en-GB" sz="1000" dirty="0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34063D00-E6B2-4536-9315-CF16F6AC53D1}"/>
              </a:ext>
            </a:extLst>
          </p:cNvPr>
          <p:cNvSpPr txBox="1">
            <a:spLocks/>
          </p:cNvSpPr>
          <p:nvPr/>
        </p:nvSpPr>
        <p:spPr>
          <a:xfrm>
            <a:off x="2688617" y="699543"/>
            <a:ext cx="4259647" cy="581046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675E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675E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675E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675E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675E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-"/>
            </a:pPr>
            <a:r>
              <a:rPr lang="en-US" sz="1800" b="1" dirty="0"/>
              <a:t>Future </a:t>
            </a:r>
            <a:r>
              <a:rPr lang="en-US" sz="1800" b="1" dirty="0" err="1"/>
              <a:t>inprovements</a:t>
            </a:r>
            <a:endParaRPr lang="en-US" sz="1800" b="1" dirty="0"/>
          </a:p>
          <a:p>
            <a:pPr lvl="1">
              <a:buFontTx/>
              <a:buChar char="-"/>
            </a:pPr>
            <a:r>
              <a:rPr lang="en-US" sz="1800" dirty="0"/>
              <a:t>Technology</a:t>
            </a:r>
          </a:p>
          <a:p>
            <a:pPr>
              <a:buFontTx/>
              <a:buChar char="-"/>
            </a:pPr>
            <a:endParaRPr lang="en-US" sz="1800" dirty="0"/>
          </a:p>
          <a:p>
            <a:pPr marL="0" indent="0">
              <a:buFont typeface="Arial" panose="020B0604020202020204" pitchFamily="34" charset="0"/>
              <a:buNone/>
            </a:pPr>
            <a:endParaRPr lang="de-DE" sz="1400" dirty="0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D12A5D62-1B03-4D3D-A27C-4A77C6054041}"/>
              </a:ext>
            </a:extLst>
          </p:cNvPr>
          <p:cNvSpPr/>
          <p:nvPr/>
        </p:nvSpPr>
        <p:spPr>
          <a:xfrm>
            <a:off x="430562" y="1728995"/>
            <a:ext cx="4163960" cy="375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i="1" u="sng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USA – Stevens Creek, Cupertino, California</a:t>
            </a:r>
            <a:endParaRPr lang="en-GB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BBC4AA4D-5CCD-4E88-8B1D-D77AEA35049E}"/>
              </a:ext>
            </a:extLst>
          </p:cNvPr>
          <p:cNvSpPr/>
          <p:nvPr/>
        </p:nvSpPr>
        <p:spPr>
          <a:xfrm>
            <a:off x="3725042" y="1343325"/>
            <a:ext cx="16850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u="sng" dirty="0">
                <a:solidFill>
                  <a:srgbClr val="95C11F"/>
                </a:solidFill>
              </a:rPr>
              <a:t>Filter presses</a:t>
            </a:r>
            <a:endParaRPr lang="en-GB" b="1" u="sng" dirty="0">
              <a:solidFill>
                <a:srgbClr val="95C11F"/>
              </a:solidFill>
            </a:endParaRP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AC60E425-12F9-4162-99F2-DF5A2FF20A30}"/>
              </a:ext>
            </a:extLst>
          </p:cNvPr>
          <p:cNvSpPr/>
          <p:nvPr/>
        </p:nvSpPr>
        <p:spPr>
          <a:xfrm>
            <a:off x="1016735" y="2108871"/>
            <a:ext cx="7603410" cy="24898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1400" b="1" u="sng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Advantages </a:t>
            </a:r>
            <a:r>
              <a:rPr lang="de-DE" sz="1400" b="1" u="sng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for</a:t>
            </a:r>
            <a:r>
              <a:rPr lang="de-DE" sz="1400" b="1" u="sng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de-DE" sz="1400" b="1" u="sng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</a:t>
            </a:r>
            <a:r>
              <a:rPr lang="de-DE" sz="1400" b="1" u="sng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de-DE" sz="1400" b="1" u="sng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operator</a:t>
            </a:r>
            <a:endParaRPr lang="de-DE" sz="1400" b="1" u="sng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</a:t>
            </a: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→ Less lack of space due to storage in settling ponds (prevent degradation / water entry)</a:t>
            </a:r>
            <a:b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→ No loss of time due to emptying of the settling ponds (sludge discharge) </a:t>
            </a:r>
            <a:b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	</a:t>
            </a:r>
            <a:r>
              <a:rPr lang="en-GB" sz="1400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(approx. every 5.5 days for 1 day cleaning)</a:t>
            </a:r>
            <a:br>
              <a:rPr lang="en-GB" sz="1400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→ Cost savings &amp; time savings due to elimination of cleaning processes. </a:t>
            </a:r>
            <a:b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		(approx. 80k US-$/ cleaning)</a:t>
            </a:r>
            <a:b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→ No/less use of chemicals (flocculants)</a:t>
            </a:r>
            <a:b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→ Sand cake production (sale possible)</a:t>
            </a:r>
            <a:b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→ Reuse of process water </a:t>
            </a:r>
            <a:b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	</a:t>
            </a:r>
            <a:r>
              <a:rPr lang="en-GB" sz="1400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No/ less consumption of ground/fresh water </a:t>
            </a:r>
          </a:p>
        </p:txBody>
      </p:sp>
    </p:spTree>
    <p:extLst>
      <p:ext uri="{BB962C8B-B14F-4D97-AF65-F5344CB8AC3E}">
        <p14:creationId xmlns:p14="http://schemas.microsoft.com/office/powerpoint/2010/main" val="15328334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EF61E3-7C7C-8442-9910-F4F48F9FB7B8}" type="slidenum">
              <a:rPr lang="it-IT" smtClean="0"/>
              <a:pPr/>
              <a:t>19</a:t>
            </a:fld>
            <a:endParaRPr lang="it-IT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Disposal</a:t>
            </a:r>
            <a:r>
              <a:rPr lang="de-DE" dirty="0"/>
              <a:t> </a:t>
            </a:r>
            <a:r>
              <a:rPr lang="de-DE" dirty="0" err="1"/>
              <a:t>concepts</a:t>
            </a:r>
            <a:r>
              <a:rPr lang="de-DE" dirty="0"/>
              <a:t> Best Practice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024117FB-CE23-42D6-821C-29377B21C256}"/>
              </a:ext>
            </a:extLst>
          </p:cNvPr>
          <p:cNvSpPr/>
          <p:nvPr/>
        </p:nvSpPr>
        <p:spPr>
          <a:xfrm>
            <a:off x="5070772" y="4754617"/>
            <a:ext cx="1661467" cy="3851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28" name="Picture 4" descr="Interreg - European Regional Development Fund - European Union">
            <a:extLst>
              <a:ext uri="{FF2B5EF4-FFF2-40B4-BE49-F238E27FC236}">
                <a16:creationId xmlns:a16="http://schemas.microsoft.com/office/drawing/2014/main" id="{98B0AB02-1BA3-442F-8751-5FF48EE46C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3" y="4766611"/>
            <a:ext cx="1368152" cy="373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34063D00-E6B2-4536-9315-CF16F6AC53D1}"/>
              </a:ext>
            </a:extLst>
          </p:cNvPr>
          <p:cNvSpPr txBox="1">
            <a:spLocks/>
          </p:cNvSpPr>
          <p:nvPr/>
        </p:nvSpPr>
        <p:spPr>
          <a:xfrm>
            <a:off x="2688617" y="699543"/>
            <a:ext cx="4259647" cy="581046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675E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675E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675E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675E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675E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-"/>
            </a:pPr>
            <a:r>
              <a:rPr lang="en-US" sz="1800" b="1" dirty="0"/>
              <a:t>Future </a:t>
            </a:r>
            <a:r>
              <a:rPr lang="en-US" sz="1800" b="1" dirty="0" err="1"/>
              <a:t>inprovements</a:t>
            </a:r>
            <a:endParaRPr lang="en-US" sz="1800" b="1" dirty="0"/>
          </a:p>
          <a:p>
            <a:pPr lvl="1">
              <a:buFontTx/>
              <a:buChar char="-"/>
            </a:pPr>
            <a:r>
              <a:rPr lang="en-US" sz="1800" dirty="0"/>
              <a:t>Technology</a:t>
            </a:r>
          </a:p>
          <a:p>
            <a:pPr>
              <a:buFontTx/>
              <a:buChar char="-"/>
            </a:pPr>
            <a:endParaRPr lang="en-US" sz="1800" dirty="0"/>
          </a:p>
          <a:p>
            <a:pPr marL="0" indent="0">
              <a:buFont typeface="Arial" panose="020B0604020202020204" pitchFamily="34" charset="0"/>
              <a:buNone/>
            </a:pPr>
            <a:endParaRPr lang="de-DE" sz="1400" dirty="0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D12A5D62-1B03-4D3D-A27C-4A77C6054041}"/>
              </a:ext>
            </a:extLst>
          </p:cNvPr>
          <p:cNvSpPr/>
          <p:nvPr/>
        </p:nvSpPr>
        <p:spPr>
          <a:xfrm>
            <a:off x="430562" y="1728995"/>
            <a:ext cx="4163960" cy="375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i="1" u="sng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USA – Stevens Creek, Cupertino, California</a:t>
            </a:r>
            <a:endParaRPr lang="en-GB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BBC4AA4D-5CCD-4E88-8B1D-D77AEA35049E}"/>
              </a:ext>
            </a:extLst>
          </p:cNvPr>
          <p:cNvSpPr/>
          <p:nvPr/>
        </p:nvSpPr>
        <p:spPr>
          <a:xfrm>
            <a:off x="3725042" y="1343325"/>
            <a:ext cx="1492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u="sng" dirty="0" err="1">
                <a:solidFill>
                  <a:srgbClr val="95C11F"/>
                </a:solidFill>
              </a:rPr>
              <a:t>Filterpresse</a:t>
            </a:r>
            <a:endParaRPr lang="en-GB" b="1" u="sng" dirty="0">
              <a:solidFill>
                <a:srgbClr val="95C11F"/>
              </a:solidFill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D405137C-999B-4F42-AB84-24C1C947AC53}"/>
              </a:ext>
            </a:extLst>
          </p:cNvPr>
          <p:cNvSpPr/>
          <p:nvPr/>
        </p:nvSpPr>
        <p:spPr>
          <a:xfrm>
            <a:off x="930008" y="2276601"/>
            <a:ext cx="8213992" cy="2113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de-DE" sz="1400" b="1" u="sng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Procedure</a:t>
            </a:r>
            <a:r>
              <a:rPr lang="de-DE" sz="14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</a:t>
            </a:r>
            <a:endParaRPr lang="en-GB" sz="1400" b="1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spcAft>
                <a:spcPts val="800"/>
              </a:spcAft>
            </a:pPr>
            <a:r>
              <a:rPr lang="en-GB" sz="1400" u="sng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Particle distribution analyses (amount of recoverable sand) </a:t>
            </a:r>
            <a:br>
              <a:rPr lang="en-GB" sz="1400" b="1" u="sng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</a:t>
            </a:r>
            <a:r>
              <a:rPr lang="en-GB" sz="1400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→ Ultra Fines Recovery System (300 µm - 38 µm) - reduction of material volume.</a:t>
            </a:r>
          </a:p>
          <a:p>
            <a:pPr>
              <a:spcAft>
                <a:spcPts val="800"/>
              </a:spcAft>
            </a:pPr>
            <a:r>
              <a:rPr lang="en-GB" sz="1400" u="sng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Settling tests </a:t>
            </a:r>
          </a:p>
          <a:p>
            <a:pPr>
              <a:spcAft>
                <a:spcPts val="800"/>
              </a:spcAft>
            </a:pP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</a:t>
            </a:r>
            <a:r>
              <a:rPr lang="en-GB" sz="1400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→ Determination of settling and compaction rates as well as underflow densities for different thickeners</a:t>
            </a:r>
          </a:p>
          <a:p>
            <a:pPr>
              <a:spcAft>
                <a:spcPts val="800"/>
              </a:spcAft>
            </a:pPr>
            <a:r>
              <a:rPr lang="en-GB" sz="1400" u="sng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Filtration tests </a:t>
            </a:r>
          </a:p>
          <a:p>
            <a:pPr>
              <a:spcAft>
                <a:spcPts val="800"/>
              </a:spcAft>
            </a:pP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</a:t>
            </a:r>
            <a:r>
              <a:rPr lang="en-GB" sz="1400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→ Determination of thickener densities for the production of cakes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4F634492-6541-4967-9D6A-A9CFA588EB3D}"/>
              </a:ext>
            </a:extLst>
          </p:cNvPr>
          <p:cNvSpPr txBox="1"/>
          <p:nvPr/>
        </p:nvSpPr>
        <p:spPr>
          <a:xfrm>
            <a:off x="-54066" y="4947180"/>
            <a:ext cx="22498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Quelle Inhalte: Bus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25984371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EF61E3-7C7C-8442-9910-F4F48F9FB7B8}" type="slidenum">
              <a:rPr lang="it-IT" smtClean="0"/>
              <a:pPr/>
              <a:t>2</a:t>
            </a:fld>
            <a:endParaRPr lang="it-IT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68312" y="1419224"/>
            <a:ext cx="8207375" cy="2880718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Method: Research, elaboration of best practice examples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Compilation of best practice examples in the German and international area.</a:t>
            </a:r>
          </a:p>
          <a:p>
            <a:pPr marL="0" indent="0">
              <a:buNone/>
            </a:pPr>
            <a:r>
              <a:rPr lang="en-US" sz="1800" dirty="0"/>
              <a:t> </a:t>
            </a:r>
            <a:endParaRPr lang="de-DE" sz="14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Disposal</a:t>
            </a:r>
            <a:r>
              <a:rPr lang="de-DE" dirty="0"/>
              <a:t> </a:t>
            </a:r>
            <a:r>
              <a:rPr lang="de-DE" dirty="0" err="1"/>
              <a:t>concepts</a:t>
            </a:r>
            <a:r>
              <a:rPr lang="de-DE" dirty="0"/>
              <a:t> Best Practice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024117FB-CE23-42D6-821C-29377B21C256}"/>
              </a:ext>
            </a:extLst>
          </p:cNvPr>
          <p:cNvSpPr/>
          <p:nvPr/>
        </p:nvSpPr>
        <p:spPr>
          <a:xfrm>
            <a:off x="5070772" y="4754617"/>
            <a:ext cx="1661467" cy="3851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28" name="Picture 4" descr="Interreg - European Regional Development Fund - European Union">
            <a:extLst>
              <a:ext uri="{FF2B5EF4-FFF2-40B4-BE49-F238E27FC236}">
                <a16:creationId xmlns:a16="http://schemas.microsoft.com/office/drawing/2014/main" id="{98B0AB02-1BA3-442F-8751-5FF48EE46C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3" y="4766611"/>
            <a:ext cx="1368152" cy="373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94774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EF61E3-7C7C-8442-9910-F4F48F9FB7B8}" type="slidenum">
              <a:rPr lang="it-IT" smtClean="0"/>
              <a:pPr/>
              <a:t>20</a:t>
            </a:fld>
            <a:endParaRPr lang="it-IT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Disposal</a:t>
            </a:r>
            <a:r>
              <a:rPr lang="de-DE" dirty="0"/>
              <a:t> </a:t>
            </a:r>
            <a:r>
              <a:rPr lang="de-DE" dirty="0" err="1"/>
              <a:t>concepts</a:t>
            </a:r>
            <a:r>
              <a:rPr lang="de-DE" dirty="0"/>
              <a:t> Best Practice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024117FB-CE23-42D6-821C-29377B21C256}"/>
              </a:ext>
            </a:extLst>
          </p:cNvPr>
          <p:cNvSpPr/>
          <p:nvPr/>
        </p:nvSpPr>
        <p:spPr>
          <a:xfrm>
            <a:off x="5070772" y="4754617"/>
            <a:ext cx="1661467" cy="3851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28" name="Picture 4" descr="Interreg - European Regional Development Fund - European Union">
            <a:extLst>
              <a:ext uri="{FF2B5EF4-FFF2-40B4-BE49-F238E27FC236}">
                <a16:creationId xmlns:a16="http://schemas.microsoft.com/office/drawing/2014/main" id="{98B0AB02-1BA3-442F-8751-5FF48EE46C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3" y="4766611"/>
            <a:ext cx="1368152" cy="373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5E593000-BE2E-40CD-9B9E-EF381CFC74E3}"/>
              </a:ext>
            </a:extLst>
          </p:cNvPr>
          <p:cNvSpPr txBox="1"/>
          <p:nvPr/>
        </p:nvSpPr>
        <p:spPr>
          <a:xfrm>
            <a:off x="-54066" y="4947180"/>
            <a:ext cx="22498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Quelle Inhalte: Bus</a:t>
            </a:r>
            <a:endParaRPr lang="en-GB" sz="1000" dirty="0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34063D00-E6B2-4536-9315-CF16F6AC53D1}"/>
              </a:ext>
            </a:extLst>
          </p:cNvPr>
          <p:cNvSpPr txBox="1">
            <a:spLocks/>
          </p:cNvSpPr>
          <p:nvPr/>
        </p:nvSpPr>
        <p:spPr>
          <a:xfrm>
            <a:off x="2688617" y="699543"/>
            <a:ext cx="4259647" cy="581046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675E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675E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675E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675E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675E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-"/>
            </a:pPr>
            <a:r>
              <a:rPr lang="en-US" sz="1800" b="1" dirty="0"/>
              <a:t>Future </a:t>
            </a:r>
            <a:r>
              <a:rPr lang="en-US" sz="1800" b="1" dirty="0" err="1"/>
              <a:t>inprovements</a:t>
            </a:r>
            <a:endParaRPr lang="en-US" sz="1800" b="1" dirty="0"/>
          </a:p>
          <a:p>
            <a:pPr lvl="1">
              <a:buFontTx/>
              <a:buChar char="-"/>
            </a:pPr>
            <a:r>
              <a:rPr lang="en-US" sz="1800" dirty="0"/>
              <a:t>Technology</a:t>
            </a:r>
          </a:p>
          <a:p>
            <a:pPr>
              <a:buFontTx/>
              <a:buChar char="-"/>
            </a:pPr>
            <a:endParaRPr lang="en-US" sz="1800" dirty="0"/>
          </a:p>
          <a:p>
            <a:pPr marL="0" indent="0">
              <a:buFont typeface="Arial" panose="020B0604020202020204" pitchFamily="34" charset="0"/>
              <a:buNone/>
            </a:pPr>
            <a:endParaRPr lang="de-DE" sz="1400" dirty="0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D12A5D62-1B03-4D3D-A27C-4A77C6054041}"/>
              </a:ext>
            </a:extLst>
          </p:cNvPr>
          <p:cNvSpPr/>
          <p:nvPr/>
        </p:nvSpPr>
        <p:spPr>
          <a:xfrm>
            <a:off x="430562" y="1728995"/>
            <a:ext cx="1656031" cy="375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i="1" u="sng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Italien</a:t>
            </a:r>
            <a:r>
              <a:rPr lang="en-GB" i="1" u="sng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– Verona</a:t>
            </a:r>
            <a:endParaRPr lang="en-GB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BBC4AA4D-5CCD-4E88-8B1D-D77AEA35049E}"/>
              </a:ext>
            </a:extLst>
          </p:cNvPr>
          <p:cNvSpPr/>
          <p:nvPr/>
        </p:nvSpPr>
        <p:spPr>
          <a:xfrm>
            <a:off x="3725042" y="1343325"/>
            <a:ext cx="1492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u="sng" dirty="0" err="1">
                <a:solidFill>
                  <a:srgbClr val="95C11F"/>
                </a:solidFill>
              </a:rPr>
              <a:t>Filterpresse</a:t>
            </a:r>
            <a:endParaRPr lang="en-GB" b="1" u="sng" dirty="0">
              <a:solidFill>
                <a:srgbClr val="95C11F"/>
              </a:solidFill>
            </a:endParaRP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DD6F6DB3-E2AF-4901-9816-7624FFF36ADD}"/>
              </a:ext>
            </a:extLst>
          </p:cNvPr>
          <p:cNvSpPr/>
          <p:nvPr/>
        </p:nvSpPr>
        <p:spPr>
          <a:xfrm>
            <a:off x="1349337" y="2350073"/>
            <a:ext cx="6445326" cy="18755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Similar filter presses at </a:t>
            </a:r>
            <a:r>
              <a:rPr lang="en-GB" sz="1400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Fraccaroli</a:t>
            </a: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&amp; </a:t>
            </a:r>
            <a:r>
              <a:rPr lang="en-GB" sz="1400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Balzan</a:t>
            </a:r>
            <a:endParaRPr lang="en-GB" sz="14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→ Filter press can be dismantled and fits into a standard container	</a:t>
            </a:r>
            <a:b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</a:t>
            </a:r>
            <a:r>
              <a:rPr lang="en-GB" sz="1400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(low transport costs, easy change of location)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→ Fully automatic filter presses with falling, dry cake.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→ Efficiency &amp; safety without or for staff.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→ Adaptable (size, requirements, material etc.)</a:t>
            </a:r>
            <a:endParaRPr lang="en-GB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15680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EF61E3-7C7C-8442-9910-F4F48F9FB7B8}" type="slidenum">
              <a:rPr lang="it-IT" smtClean="0"/>
              <a:pPr/>
              <a:t>21</a:t>
            </a:fld>
            <a:endParaRPr lang="it-IT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Disposal</a:t>
            </a:r>
            <a:r>
              <a:rPr lang="de-DE" dirty="0"/>
              <a:t> </a:t>
            </a:r>
            <a:r>
              <a:rPr lang="de-DE" dirty="0" err="1"/>
              <a:t>concepts</a:t>
            </a:r>
            <a:r>
              <a:rPr lang="de-DE" dirty="0"/>
              <a:t> Best Practice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024117FB-CE23-42D6-821C-29377B21C256}"/>
              </a:ext>
            </a:extLst>
          </p:cNvPr>
          <p:cNvSpPr/>
          <p:nvPr/>
        </p:nvSpPr>
        <p:spPr>
          <a:xfrm>
            <a:off x="5070772" y="4754617"/>
            <a:ext cx="1661467" cy="3851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28" name="Picture 4" descr="Interreg - European Regional Development Fund - European Union">
            <a:extLst>
              <a:ext uri="{FF2B5EF4-FFF2-40B4-BE49-F238E27FC236}">
                <a16:creationId xmlns:a16="http://schemas.microsoft.com/office/drawing/2014/main" id="{98B0AB02-1BA3-442F-8751-5FF48EE46C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3" y="4766611"/>
            <a:ext cx="1368152" cy="373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5E593000-BE2E-40CD-9B9E-EF381CFC74E3}"/>
              </a:ext>
            </a:extLst>
          </p:cNvPr>
          <p:cNvSpPr txBox="1"/>
          <p:nvPr/>
        </p:nvSpPr>
        <p:spPr>
          <a:xfrm>
            <a:off x="-54066" y="4947180"/>
            <a:ext cx="22498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Quelle Inhalte: Bus, MSE  </a:t>
            </a:r>
            <a:endParaRPr lang="en-GB" sz="1000" dirty="0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6E118438-9F0A-45BF-8B5B-1FA1DB5616F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222" t="23011" r="5527" b="12965"/>
          <a:stretch/>
        </p:blipFill>
        <p:spPr>
          <a:xfrm>
            <a:off x="191740" y="2132735"/>
            <a:ext cx="8760520" cy="2040121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35192A29-40B4-4ACF-A090-DF4416DA434C}"/>
              </a:ext>
            </a:extLst>
          </p:cNvPr>
          <p:cNvSpPr txBox="1">
            <a:spLocks/>
          </p:cNvSpPr>
          <p:nvPr/>
        </p:nvSpPr>
        <p:spPr>
          <a:xfrm>
            <a:off x="3159584" y="1606868"/>
            <a:ext cx="2088232" cy="581046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675E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675E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675E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675E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675E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0" algn="ctr">
              <a:buNone/>
            </a:pPr>
            <a:r>
              <a:rPr lang="en-US" sz="1800" dirty="0" err="1">
                <a:solidFill>
                  <a:srgbClr val="95C11F"/>
                </a:solidFill>
              </a:rPr>
              <a:t>Filterpresse</a:t>
            </a:r>
            <a:endParaRPr lang="en-US" sz="1800" dirty="0">
              <a:solidFill>
                <a:srgbClr val="95C11F"/>
              </a:solidFill>
            </a:endParaRPr>
          </a:p>
          <a:p>
            <a:pPr algn="ctr">
              <a:buFontTx/>
              <a:buChar char="-"/>
            </a:pPr>
            <a:endParaRPr lang="en-US" sz="1800" dirty="0"/>
          </a:p>
          <a:p>
            <a:pPr marL="342900" lvl="1" indent="0" algn="ctr">
              <a:buFont typeface="Arial" panose="020B0604020202020204" pitchFamily="34" charset="0"/>
              <a:buNone/>
            </a:pPr>
            <a:endParaRPr lang="en-US" sz="1800" dirty="0"/>
          </a:p>
          <a:p>
            <a:pPr lvl="1" algn="ctr">
              <a:buFontTx/>
              <a:buChar char="-"/>
            </a:pPr>
            <a:endParaRPr lang="en-US" sz="1800" dirty="0"/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1800" dirty="0"/>
              <a:t> </a:t>
            </a:r>
            <a:endParaRPr lang="de-DE" sz="1400" dirty="0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34063D00-E6B2-4536-9315-CF16F6AC53D1}"/>
              </a:ext>
            </a:extLst>
          </p:cNvPr>
          <p:cNvSpPr txBox="1">
            <a:spLocks/>
          </p:cNvSpPr>
          <p:nvPr/>
        </p:nvSpPr>
        <p:spPr>
          <a:xfrm>
            <a:off x="2688617" y="699543"/>
            <a:ext cx="4259647" cy="581046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675E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675E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675E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675E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675E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-"/>
            </a:pPr>
            <a:r>
              <a:rPr lang="en-US" sz="1800" b="1" dirty="0"/>
              <a:t>Future </a:t>
            </a:r>
            <a:r>
              <a:rPr lang="en-US" sz="1800" b="1" dirty="0" err="1"/>
              <a:t>inprovements</a:t>
            </a:r>
            <a:endParaRPr lang="en-US" sz="1800" b="1" dirty="0"/>
          </a:p>
          <a:p>
            <a:pPr lvl="1">
              <a:buFontTx/>
              <a:buChar char="-"/>
            </a:pPr>
            <a:r>
              <a:rPr lang="en-US" sz="1800" dirty="0"/>
              <a:t>Technology</a:t>
            </a:r>
          </a:p>
          <a:p>
            <a:pPr>
              <a:buFontTx/>
              <a:buChar char="-"/>
            </a:pPr>
            <a:endParaRPr lang="en-US" sz="1800" dirty="0"/>
          </a:p>
          <a:p>
            <a:pPr marL="342900" lvl="1" indent="0">
              <a:buFont typeface="Arial" panose="020B0604020202020204" pitchFamily="34" charset="0"/>
              <a:buNone/>
            </a:pPr>
            <a:endParaRPr lang="en-US" sz="1800" dirty="0"/>
          </a:p>
          <a:p>
            <a:pPr lvl="1">
              <a:buFontTx/>
              <a:buChar char="-"/>
            </a:pPr>
            <a:endParaRPr lang="en-US" sz="18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800" dirty="0"/>
              <a:t> </a:t>
            </a:r>
            <a:endParaRPr lang="de-DE" sz="1400" dirty="0"/>
          </a:p>
        </p:txBody>
      </p:sp>
      <p:pic>
        <p:nvPicPr>
          <p:cNvPr id="4" name="How a Filter Press Works - Animation">
            <a:hlinkClick r:id="" action="ppaction://media"/>
            <a:extLst>
              <a:ext uri="{FF2B5EF4-FFF2-40B4-BE49-F238E27FC236}">
                <a16:creationId xmlns:a16="http://schemas.microsoft.com/office/drawing/2014/main" id="{C0A05EA0-F3AD-43E6-A013-9937BFBBA87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D3301A98-EFAF-43CE-99CF-072987C3A1BE}"/>
              </a:ext>
            </a:extLst>
          </p:cNvPr>
          <p:cNvSpPr txBox="1"/>
          <p:nvPr/>
        </p:nvSpPr>
        <p:spPr>
          <a:xfrm>
            <a:off x="-54066" y="4904681"/>
            <a:ext cx="22498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Quelle Bild: </a:t>
            </a:r>
            <a:r>
              <a:rPr lang="de-DE" sz="1000" dirty="0" err="1"/>
              <a:t>YoTu</a:t>
            </a:r>
            <a:r>
              <a:rPr lang="de-DE" sz="1000" dirty="0"/>
              <a:t>  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294984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3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EF61E3-7C7C-8442-9910-F4F48F9FB7B8}" type="slidenum">
              <a:rPr lang="it-IT" smtClean="0"/>
              <a:pPr/>
              <a:t>22</a:t>
            </a:fld>
            <a:endParaRPr lang="it-IT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Disposal</a:t>
            </a:r>
            <a:r>
              <a:rPr lang="de-DE" dirty="0"/>
              <a:t> </a:t>
            </a:r>
            <a:r>
              <a:rPr lang="de-DE" dirty="0" err="1"/>
              <a:t>concepts</a:t>
            </a:r>
            <a:r>
              <a:rPr lang="de-DE" dirty="0"/>
              <a:t> Best Practice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024117FB-CE23-42D6-821C-29377B21C256}"/>
              </a:ext>
            </a:extLst>
          </p:cNvPr>
          <p:cNvSpPr/>
          <p:nvPr/>
        </p:nvSpPr>
        <p:spPr>
          <a:xfrm>
            <a:off x="5070772" y="4754617"/>
            <a:ext cx="1661467" cy="3851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28" name="Picture 4" descr="Interreg - European Regional Development Fund - European Union">
            <a:extLst>
              <a:ext uri="{FF2B5EF4-FFF2-40B4-BE49-F238E27FC236}">
                <a16:creationId xmlns:a16="http://schemas.microsoft.com/office/drawing/2014/main" id="{98B0AB02-1BA3-442F-8751-5FF48EE46C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3" y="4766611"/>
            <a:ext cx="1368152" cy="373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5E593000-BE2E-40CD-9B9E-EF381CFC74E3}"/>
              </a:ext>
            </a:extLst>
          </p:cNvPr>
          <p:cNvSpPr txBox="1"/>
          <p:nvPr/>
        </p:nvSpPr>
        <p:spPr>
          <a:xfrm>
            <a:off x="-54066" y="4947180"/>
            <a:ext cx="22498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Quelle Inhalte: Bus, MSE  </a:t>
            </a:r>
            <a:endParaRPr lang="en-GB" sz="1000" dirty="0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6E118438-9F0A-45BF-8B5B-1FA1DB5616F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222" t="23011" r="5527" b="12965"/>
          <a:stretch/>
        </p:blipFill>
        <p:spPr>
          <a:xfrm>
            <a:off x="191740" y="2132735"/>
            <a:ext cx="8760520" cy="2040121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35192A29-40B4-4ACF-A090-DF4416DA434C}"/>
              </a:ext>
            </a:extLst>
          </p:cNvPr>
          <p:cNvSpPr txBox="1">
            <a:spLocks/>
          </p:cNvSpPr>
          <p:nvPr/>
        </p:nvSpPr>
        <p:spPr>
          <a:xfrm>
            <a:off x="3159584" y="1606868"/>
            <a:ext cx="2088232" cy="581046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675E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675E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675E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675E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675E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0" algn="ctr">
              <a:buNone/>
            </a:pPr>
            <a:r>
              <a:rPr lang="en-US" sz="1800" dirty="0" err="1">
                <a:solidFill>
                  <a:srgbClr val="95C11F"/>
                </a:solidFill>
              </a:rPr>
              <a:t>Filterpresse</a:t>
            </a:r>
            <a:endParaRPr lang="en-US" sz="1800" dirty="0">
              <a:solidFill>
                <a:srgbClr val="95C11F"/>
              </a:solidFill>
            </a:endParaRPr>
          </a:p>
          <a:p>
            <a:pPr algn="ctr">
              <a:buFontTx/>
              <a:buChar char="-"/>
            </a:pPr>
            <a:endParaRPr lang="en-US" sz="1800" dirty="0"/>
          </a:p>
          <a:p>
            <a:pPr marL="342900" lvl="1" indent="0" algn="ctr">
              <a:buFont typeface="Arial" panose="020B0604020202020204" pitchFamily="34" charset="0"/>
              <a:buNone/>
            </a:pPr>
            <a:endParaRPr lang="en-US" sz="1800" dirty="0"/>
          </a:p>
          <a:p>
            <a:pPr lvl="1" algn="ctr">
              <a:buFontTx/>
              <a:buChar char="-"/>
            </a:pPr>
            <a:endParaRPr lang="en-US" sz="1800" dirty="0"/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1800" dirty="0"/>
              <a:t> </a:t>
            </a:r>
            <a:endParaRPr lang="de-DE" sz="1400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029053A8-9DBC-4A66-A1A4-E362C1E4F880}"/>
              </a:ext>
            </a:extLst>
          </p:cNvPr>
          <p:cNvSpPr txBox="1">
            <a:spLocks/>
          </p:cNvSpPr>
          <p:nvPr/>
        </p:nvSpPr>
        <p:spPr>
          <a:xfrm>
            <a:off x="2688617" y="699543"/>
            <a:ext cx="4259647" cy="581046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675E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675E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675E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675E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675E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-"/>
            </a:pPr>
            <a:r>
              <a:rPr lang="en-US" sz="1800" b="1" dirty="0"/>
              <a:t>Future </a:t>
            </a:r>
            <a:r>
              <a:rPr lang="en-US" sz="1800" b="1" dirty="0" err="1"/>
              <a:t>inprovements</a:t>
            </a:r>
            <a:endParaRPr lang="en-US" sz="1800" b="1" dirty="0"/>
          </a:p>
          <a:p>
            <a:pPr lvl="1">
              <a:buFontTx/>
              <a:buChar char="-"/>
            </a:pPr>
            <a:r>
              <a:rPr lang="en-US" sz="1800" dirty="0"/>
              <a:t>Technology</a:t>
            </a:r>
          </a:p>
          <a:p>
            <a:pPr>
              <a:buFontTx/>
              <a:buChar char="-"/>
            </a:pPr>
            <a:endParaRPr lang="en-US" sz="1800" dirty="0"/>
          </a:p>
          <a:p>
            <a:pPr marL="342900" lvl="1" indent="0">
              <a:buFont typeface="Arial" panose="020B0604020202020204" pitchFamily="34" charset="0"/>
              <a:buNone/>
            </a:pPr>
            <a:endParaRPr lang="en-US" sz="1800" dirty="0"/>
          </a:p>
          <a:p>
            <a:pPr lvl="1">
              <a:buFontTx/>
              <a:buChar char="-"/>
            </a:pPr>
            <a:endParaRPr lang="en-US" sz="18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800" dirty="0"/>
              <a:t> </a:t>
            </a:r>
            <a:endParaRPr lang="de-DE" sz="1400" dirty="0"/>
          </a:p>
        </p:txBody>
      </p:sp>
      <p:pic>
        <p:nvPicPr>
          <p:cNvPr id="4" name="MSE Filterpresse">
            <a:hlinkClick r:id="" action="ppaction://media"/>
            <a:extLst>
              <a:ext uri="{FF2B5EF4-FFF2-40B4-BE49-F238E27FC236}">
                <a16:creationId xmlns:a16="http://schemas.microsoft.com/office/drawing/2014/main" id="{FFC1127B-82FA-40A3-9ADD-8400D6BB216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CC4D709C-C5FE-488F-9ACB-2D95DC78371A}"/>
              </a:ext>
            </a:extLst>
          </p:cNvPr>
          <p:cNvSpPr txBox="1"/>
          <p:nvPr/>
        </p:nvSpPr>
        <p:spPr>
          <a:xfrm>
            <a:off x="-47819" y="4889357"/>
            <a:ext cx="22498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Quelle Bild: MSE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640464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48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EF61E3-7C7C-8442-9910-F4F48F9FB7B8}" type="slidenum">
              <a:rPr lang="it-IT" smtClean="0"/>
              <a:pPr/>
              <a:t>23</a:t>
            </a:fld>
            <a:endParaRPr lang="it-IT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76754" y="51470"/>
            <a:ext cx="7886700" cy="1368152"/>
          </a:xfrm>
        </p:spPr>
        <p:txBody>
          <a:bodyPr/>
          <a:lstStyle/>
          <a:p>
            <a:r>
              <a:rPr lang="de-DE" dirty="0" err="1"/>
              <a:t>Disposal</a:t>
            </a:r>
            <a:r>
              <a:rPr lang="de-DE" dirty="0"/>
              <a:t> </a:t>
            </a:r>
            <a:r>
              <a:rPr lang="de-DE" dirty="0" err="1"/>
              <a:t>concepts</a:t>
            </a:r>
            <a:r>
              <a:rPr lang="de-DE" dirty="0"/>
              <a:t> Best Practice</a:t>
            </a:r>
            <a:br>
              <a:rPr lang="de-DE" dirty="0"/>
            </a:br>
            <a:endParaRPr lang="de-DE" dirty="0"/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024117FB-CE23-42D6-821C-29377B21C256}"/>
              </a:ext>
            </a:extLst>
          </p:cNvPr>
          <p:cNvSpPr/>
          <p:nvPr/>
        </p:nvSpPr>
        <p:spPr>
          <a:xfrm>
            <a:off x="5070772" y="4754617"/>
            <a:ext cx="1661467" cy="3851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28" name="Picture 4" descr="Interreg - European Regional Development Fund - European Union">
            <a:extLst>
              <a:ext uri="{FF2B5EF4-FFF2-40B4-BE49-F238E27FC236}">
                <a16:creationId xmlns:a16="http://schemas.microsoft.com/office/drawing/2014/main" id="{98B0AB02-1BA3-442F-8751-5FF48EE46C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3" y="4766611"/>
            <a:ext cx="1368152" cy="373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3822FB88-8AA2-40B7-8183-4F706E5AB0A4}"/>
              </a:ext>
            </a:extLst>
          </p:cNvPr>
          <p:cNvSpPr/>
          <p:nvPr/>
        </p:nvSpPr>
        <p:spPr>
          <a:xfrm>
            <a:off x="311150" y="1563638"/>
            <a:ext cx="872534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200" dirty="0"/>
              <a:t>PSMC 	</a:t>
            </a:r>
            <a:r>
              <a:rPr lang="en-GB" sz="1200" dirty="0">
                <a:hlinkClick r:id="rId4"/>
              </a:rPr>
              <a:t>https://psmc.ppu.edu/sites/default/files/Techniques%20for%20the%20Stone%20Waste%20managements_0.pdf</a:t>
            </a:r>
            <a:endParaRPr lang="en-GB" sz="1200" dirty="0"/>
          </a:p>
          <a:p>
            <a:pPr>
              <a:lnSpc>
                <a:spcPct val="150000"/>
              </a:lnSpc>
            </a:pPr>
            <a:r>
              <a:rPr lang="en-GB" sz="1200" dirty="0"/>
              <a:t>Bus     	</a:t>
            </a:r>
            <a:r>
              <a:rPr lang="en-GB" sz="1200" dirty="0">
                <a:hlinkClick r:id="rId5"/>
              </a:rPr>
              <a:t>https://www.aggbusiness.com/ab5/feature/waste-busting-water-recycling-solutions-quarries</a:t>
            </a:r>
            <a:endParaRPr lang="en-GB" sz="1200" dirty="0"/>
          </a:p>
          <a:p>
            <a:pPr>
              <a:lnSpc>
                <a:spcPct val="150000"/>
              </a:lnSpc>
            </a:pPr>
            <a:r>
              <a:rPr lang="de-DE" sz="1200" dirty="0" err="1"/>
              <a:t>YoTu</a:t>
            </a:r>
            <a:r>
              <a:rPr lang="de-DE" sz="1200" dirty="0"/>
              <a:t>		</a:t>
            </a:r>
            <a:r>
              <a:rPr lang="de-DE" sz="1200" dirty="0">
                <a:hlinkClick r:id="rId6"/>
              </a:rPr>
              <a:t>https://www.youtube.com/watch?v=M4wBd1_CvNw</a:t>
            </a:r>
            <a:r>
              <a:rPr lang="de-DE" sz="1200" dirty="0"/>
              <a:t> </a:t>
            </a:r>
            <a:endParaRPr lang="en-GB" sz="1200" dirty="0"/>
          </a:p>
          <a:p>
            <a:pPr>
              <a:lnSpc>
                <a:spcPct val="150000"/>
              </a:lnSpc>
            </a:pPr>
            <a:r>
              <a:rPr lang="de-DE" sz="1200" dirty="0"/>
              <a:t>MSE   	</a:t>
            </a:r>
            <a:r>
              <a:rPr lang="en-GB" sz="1200" dirty="0">
                <a:hlinkClick r:id="rId7"/>
              </a:rPr>
              <a:t>https://mse-filterpressen.de/</a:t>
            </a:r>
            <a:r>
              <a:rPr lang="en-GB" sz="1200" dirty="0"/>
              <a:t> </a:t>
            </a:r>
          </a:p>
          <a:p>
            <a:pPr>
              <a:lnSpc>
                <a:spcPct val="150000"/>
              </a:lnSpc>
            </a:pPr>
            <a:r>
              <a:rPr lang="de-DE" sz="1200" dirty="0"/>
              <a:t>AGG-NET	 </a:t>
            </a:r>
            <a:r>
              <a:rPr lang="de-DE" sz="1200" dirty="0">
                <a:hlinkClick r:id="rId8"/>
              </a:rPr>
              <a:t>https://www.agg-net.com/resources/articles/legislation-regulation/quarry-restoration-and-waste-recovery</a:t>
            </a:r>
            <a:endParaRPr lang="de-DE" sz="1200" dirty="0"/>
          </a:p>
          <a:p>
            <a:endParaRPr lang="en-GB" sz="1200" dirty="0"/>
          </a:p>
        </p:txBody>
      </p:sp>
      <p:pic>
        <p:nvPicPr>
          <p:cNvPr id="11" name="Picture 2" descr="Flagge Palästina kaufen - günstig Flaggen bestellen | Promex Shop - Flaggen  und Fahnen">
            <a:extLst>
              <a:ext uri="{FF2B5EF4-FFF2-40B4-BE49-F238E27FC236}">
                <a16:creationId xmlns:a16="http://schemas.microsoft.com/office/drawing/2014/main" id="{73797E47-15FA-4C84-95E1-94D0E04EB1E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9" t="12388" r="2129" b="12388"/>
          <a:stretch/>
        </p:blipFill>
        <p:spPr bwMode="auto">
          <a:xfrm>
            <a:off x="7702410" y="33469"/>
            <a:ext cx="720079" cy="450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Nationalflagge Griechenland">
            <a:extLst>
              <a:ext uri="{FF2B5EF4-FFF2-40B4-BE49-F238E27FC236}">
                <a16:creationId xmlns:a16="http://schemas.microsoft.com/office/drawing/2014/main" id="{9EDBD227-BB87-4F86-95D1-499755229A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940" y="33469"/>
            <a:ext cx="664563" cy="442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USA Flagge: Flagge der Vereinigten Staaten - USA-Info.net">
            <a:extLst>
              <a:ext uri="{FF2B5EF4-FFF2-40B4-BE49-F238E27FC236}">
                <a16:creationId xmlns:a16="http://schemas.microsoft.com/office/drawing/2014/main" id="{99C1DEAB-E6F6-4E83-B987-9DB64CED848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15852" b="5"/>
          <a:stretch/>
        </p:blipFill>
        <p:spPr bwMode="auto">
          <a:xfrm>
            <a:off x="8443941" y="488876"/>
            <a:ext cx="664563" cy="442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>
            <a:extLst>
              <a:ext uri="{FF2B5EF4-FFF2-40B4-BE49-F238E27FC236}">
                <a16:creationId xmlns:a16="http://schemas.microsoft.com/office/drawing/2014/main" id="{4568AB8E-9A86-4A3C-935C-BD8C53038B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150" y="488876"/>
            <a:ext cx="737064" cy="442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Flag of the United Kingdom - Wikipedia">
            <a:extLst>
              <a:ext uri="{FF2B5EF4-FFF2-40B4-BE49-F238E27FC236}">
                <a16:creationId xmlns:a16="http://schemas.microsoft.com/office/drawing/2014/main" id="{44167EC6-8EF6-4A2A-A544-BB9E8B95B9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8561" y="944284"/>
            <a:ext cx="655319" cy="480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87032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EF61E3-7C7C-8442-9910-F4F48F9FB7B8}" type="slidenum">
              <a:rPr lang="it-IT" smtClean="0"/>
              <a:pPr/>
              <a:t>3</a:t>
            </a:fld>
            <a:endParaRPr lang="it-IT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2546248" y="1716254"/>
            <a:ext cx="4051504" cy="2049429"/>
          </a:xfrm>
        </p:spPr>
        <p:txBody>
          <a:bodyPr/>
          <a:lstStyle/>
          <a:p>
            <a:pPr>
              <a:buFontTx/>
              <a:buChar char="-"/>
            </a:pPr>
            <a:r>
              <a:rPr lang="en-US" sz="1800" b="1" dirty="0"/>
              <a:t>Stone production chain</a:t>
            </a:r>
          </a:p>
          <a:p>
            <a:pPr lvl="1">
              <a:buFontTx/>
              <a:buChar char="-"/>
            </a:pPr>
            <a:r>
              <a:rPr lang="en-US" sz="1800" dirty="0"/>
              <a:t>Problem of stone exploration</a:t>
            </a:r>
          </a:p>
          <a:p>
            <a:pPr lvl="1">
              <a:buFontTx/>
              <a:buChar char="-"/>
            </a:pPr>
            <a:r>
              <a:rPr lang="en-US" sz="1800" dirty="0"/>
              <a:t>Stone waste properties</a:t>
            </a:r>
          </a:p>
          <a:p>
            <a:pPr lvl="1">
              <a:buFontTx/>
              <a:buChar char="-"/>
            </a:pPr>
            <a:r>
              <a:rPr lang="en-US" sz="1800" dirty="0"/>
              <a:t>Waste reduction &amp; management</a:t>
            </a:r>
          </a:p>
          <a:p>
            <a:pPr>
              <a:buFontTx/>
              <a:buChar char="-"/>
            </a:pPr>
            <a:r>
              <a:rPr lang="en-US" sz="1800" b="1" dirty="0"/>
              <a:t>Future Improvements</a:t>
            </a:r>
          </a:p>
          <a:p>
            <a:pPr lvl="1">
              <a:buFontTx/>
              <a:buChar char="-"/>
            </a:pPr>
            <a:r>
              <a:rPr lang="en-US" sz="1800" dirty="0"/>
              <a:t>Politics / Law</a:t>
            </a:r>
          </a:p>
          <a:p>
            <a:pPr lvl="1">
              <a:buFontTx/>
              <a:buChar char="-"/>
            </a:pPr>
            <a:r>
              <a:rPr lang="en-US" sz="1800" dirty="0"/>
              <a:t>Technology</a:t>
            </a:r>
          </a:p>
          <a:p>
            <a:pPr>
              <a:buFontTx/>
              <a:buChar char="-"/>
            </a:pPr>
            <a:endParaRPr lang="en-US" sz="1800" dirty="0"/>
          </a:p>
          <a:p>
            <a:pPr marL="342900" lvl="1" indent="0">
              <a:buNone/>
            </a:pPr>
            <a:endParaRPr lang="en-US" sz="1800" dirty="0"/>
          </a:p>
          <a:p>
            <a:pPr lvl="1">
              <a:buFontTx/>
              <a:buChar char="-"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 </a:t>
            </a:r>
            <a:endParaRPr lang="de-DE" sz="14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Disposal</a:t>
            </a:r>
            <a:r>
              <a:rPr lang="de-DE" dirty="0"/>
              <a:t> </a:t>
            </a:r>
            <a:r>
              <a:rPr lang="de-DE" dirty="0" err="1"/>
              <a:t>concepts</a:t>
            </a:r>
            <a:r>
              <a:rPr lang="de-DE" dirty="0"/>
              <a:t> Best Practice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024117FB-CE23-42D6-821C-29377B21C256}"/>
              </a:ext>
            </a:extLst>
          </p:cNvPr>
          <p:cNvSpPr/>
          <p:nvPr/>
        </p:nvSpPr>
        <p:spPr>
          <a:xfrm>
            <a:off x="5070772" y="4754617"/>
            <a:ext cx="1661467" cy="3851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28" name="Picture 4" descr="Interreg - European Regional Development Fund - European Union">
            <a:extLst>
              <a:ext uri="{FF2B5EF4-FFF2-40B4-BE49-F238E27FC236}">
                <a16:creationId xmlns:a16="http://schemas.microsoft.com/office/drawing/2014/main" id="{98B0AB02-1BA3-442F-8751-5FF48EE46C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3" y="4766611"/>
            <a:ext cx="1368152" cy="373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83503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EF61E3-7C7C-8442-9910-F4F48F9FB7B8}" type="slidenum">
              <a:rPr lang="it-IT" smtClean="0"/>
              <a:pPr/>
              <a:t>4</a:t>
            </a:fld>
            <a:endParaRPr lang="it-IT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2546248" y="1716254"/>
            <a:ext cx="4051504" cy="2049429"/>
          </a:xfrm>
        </p:spPr>
        <p:txBody>
          <a:bodyPr/>
          <a:lstStyle/>
          <a:p>
            <a:pPr>
              <a:buFontTx/>
              <a:buChar char="-"/>
            </a:pPr>
            <a:r>
              <a:rPr lang="en-US" sz="1800" b="1" dirty="0"/>
              <a:t>Stone production chain</a:t>
            </a:r>
          </a:p>
          <a:p>
            <a:pPr lvl="1">
              <a:buFontTx/>
              <a:buChar char="-"/>
            </a:pPr>
            <a:r>
              <a:rPr lang="en-US" sz="1800" dirty="0">
                <a:solidFill>
                  <a:schemeClr val="accent6"/>
                </a:solidFill>
              </a:rPr>
              <a:t>Problem of stone exploration</a:t>
            </a:r>
          </a:p>
          <a:p>
            <a:pPr lvl="1">
              <a:buFontTx/>
              <a:buChar char="-"/>
            </a:pPr>
            <a:r>
              <a:rPr lang="en-US" sz="1800" dirty="0"/>
              <a:t>Stone waste properties</a:t>
            </a:r>
          </a:p>
          <a:p>
            <a:pPr lvl="1">
              <a:buFontTx/>
              <a:buChar char="-"/>
            </a:pPr>
            <a:r>
              <a:rPr lang="en-US" sz="1800" dirty="0"/>
              <a:t>Waste reduction &amp; management</a:t>
            </a:r>
          </a:p>
          <a:p>
            <a:pPr>
              <a:buFontTx/>
              <a:buChar char="-"/>
            </a:pPr>
            <a:r>
              <a:rPr lang="en-US" sz="1800" b="1" dirty="0"/>
              <a:t>Future Improvements</a:t>
            </a:r>
          </a:p>
          <a:p>
            <a:pPr lvl="1">
              <a:buFontTx/>
              <a:buChar char="-"/>
            </a:pPr>
            <a:r>
              <a:rPr lang="en-US" sz="1800" dirty="0"/>
              <a:t>Politics / Law</a:t>
            </a:r>
          </a:p>
          <a:p>
            <a:pPr lvl="1">
              <a:buFontTx/>
              <a:buChar char="-"/>
            </a:pPr>
            <a:r>
              <a:rPr lang="en-US" sz="1800" dirty="0"/>
              <a:t>Technology</a:t>
            </a:r>
          </a:p>
          <a:p>
            <a:pPr>
              <a:buFontTx/>
              <a:buChar char="-"/>
            </a:pPr>
            <a:endParaRPr lang="en-US" sz="1800" dirty="0"/>
          </a:p>
          <a:p>
            <a:pPr marL="342900" lvl="1" indent="0">
              <a:buNone/>
            </a:pPr>
            <a:endParaRPr lang="en-US" sz="1800" dirty="0"/>
          </a:p>
          <a:p>
            <a:pPr lvl="1">
              <a:buFontTx/>
              <a:buChar char="-"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 </a:t>
            </a:r>
            <a:endParaRPr lang="de-DE" sz="14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Disposal</a:t>
            </a:r>
            <a:r>
              <a:rPr lang="de-DE" dirty="0"/>
              <a:t> </a:t>
            </a:r>
            <a:r>
              <a:rPr lang="de-DE" dirty="0" err="1"/>
              <a:t>concepts</a:t>
            </a:r>
            <a:r>
              <a:rPr lang="de-DE" dirty="0"/>
              <a:t> Best Practice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024117FB-CE23-42D6-821C-29377B21C256}"/>
              </a:ext>
            </a:extLst>
          </p:cNvPr>
          <p:cNvSpPr/>
          <p:nvPr/>
        </p:nvSpPr>
        <p:spPr>
          <a:xfrm>
            <a:off x="5070772" y="4754617"/>
            <a:ext cx="1661467" cy="3851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28" name="Picture 4" descr="Interreg - European Regional Development Fund - European Union">
            <a:extLst>
              <a:ext uri="{FF2B5EF4-FFF2-40B4-BE49-F238E27FC236}">
                <a16:creationId xmlns:a16="http://schemas.microsoft.com/office/drawing/2014/main" id="{98B0AB02-1BA3-442F-8751-5FF48EE46C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3" y="4766611"/>
            <a:ext cx="1368152" cy="373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63251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EF61E3-7C7C-8442-9910-F4F48F9FB7B8}" type="slidenum">
              <a:rPr lang="it-IT" smtClean="0"/>
              <a:pPr/>
              <a:t>5</a:t>
            </a:fld>
            <a:endParaRPr lang="it-IT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2688617" y="699543"/>
            <a:ext cx="3766765" cy="581046"/>
          </a:xfrm>
        </p:spPr>
        <p:txBody>
          <a:bodyPr/>
          <a:lstStyle/>
          <a:p>
            <a:pPr>
              <a:buFontTx/>
              <a:buChar char="-"/>
            </a:pPr>
            <a:r>
              <a:rPr lang="en-US" sz="1800" b="1" dirty="0"/>
              <a:t>Stone production chain</a:t>
            </a:r>
          </a:p>
          <a:p>
            <a:pPr lvl="1">
              <a:buFontTx/>
              <a:buChar char="-"/>
            </a:pPr>
            <a:r>
              <a:rPr lang="en-US" sz="1800" dirty="0"/>
              <a:t>Problem of stone exploration</a:t>
            </a:r>
          </a:p>
          <a:p>
            <a:pPr>
              <a:buFontTx/>
              <a:buChar char="-"/>
            </a:pPr>
            <a:endParaRPr lang="en-US" sz="1800" dirty="0"/>
          </a:p>
          <a:p>
            <a:pPr marL="342900" lvl="1" indent="0">
              <a:buNone/>
            </a:pPr>
            <a:endParaRPr lang="en-US" sz="1800" dirty="0"/>
          </a:p>
          <a:p>
            <a:pPr lvl="1">
              <a:buFontTx/>
              <a:buChar char="-"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 </a:t>
            </a:r>
            <a:endParaRPr lang="de-DE" sz="14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Disposal</a:t>
            </a:r>
            <a:r>
              <a:rPr lang="de-DE" dirty="0"/>
              <a:t> </a:t>
            </a:r>
            <a:r>
              <a:rPr lang="de-DE" dirty="0" err="1"/>
              <a:t>concepts</a:t>
            </a:r>
            <a:r>
              <a:rPr lang="de-DE" dirty="0"/>
              <a:t> Best Practice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024117FB-CE23-42D6-821C-29377B21C256}"/>
              </a:ext>
            </a:extLst>
          </p:cNvPr>
          <p:cNvSpPr/>
          <p:nvPr/>
        </p:nvSpPr>
        <p:spPr>
          <a:xfrm>
            <a:off x="5070772" y="4754617"/>
            <a:ext cx="1661467" cy="3851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28" name="Picture 4" descr="Interreg - European Regional Development Fund - European Union">
            <a:extLst>
              <a:ext uri="{FF2B5EF4-FFF2-40B4-BE49-F238E27FC236}">
                <a16:creationId xmlns:a16="http://schemas.microsoft.com/office/drawing/2014/main" id="{98B0AB02-1BA3-442F-8751-5FF48EE46C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3" y="4766611"/>
            <a:ext cx="1368152" cy="373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73DFB676-ABE1-41BA-B96F-73446B838D3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00" t="20135" r="2501"/>
          <a:stretch/>
        </p:blipFill>
        <p:spPr>
          <a:xfrm>
            <a:off x="179512" y="1347614"/>
            <a:ext cx="5436631" cy="3339977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CB126103-788B-40D2-AD5F-2BF1FB0A5599}"/>
              </a:ext>
            </a:extLst>
          </p:cNvPr>
          <p:cNvSpPr txBox="1"/>
          <p:nvPr/>
        </p:nvSpPr>
        <p:spPr>
          <a:xfrm>
            <a:off x="-54066" y="4947180"/>
            <a:ext cx="22498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Quelle Grafik &amp; Inhalte: PSMC  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35617905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EF61E3-7C7C-8442-9910-F4F48F9FB7B8}" type="slidenum">
              <a:rPr lang="it-IT" smtClean="0"/>
              <a:pPr/>
              <a:t>6</a:t>
            </a:fld>
            <a:endParaRPr lang="it-IT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2688617" y="699543"/>
            <a:ext cx="3766765" cy="581046"/>
          </a:xfrm>
        </p:spPr>
        <p:txBody>
          <a:bodyPr/>
          <a:lstStyle/>
          <a:p>
            <a:pPr>
              <a:buFontTx/>
              <a:buChar char="-"/>
            </a:pPr>
            <a:r>
              <a:rPr lang="en-US" sz="1800" b="1" dirty="0"/>
              <a:t>Stone production chain</a:t>
            </a:r>
          </a:p>
          <a:p>
            <a:pPr lvl="1">
              <a:buFontTx/>
              <a:buChar char="-"/>
            </a:pPr>
            <a:r>
              <a:rPr lang="en-US" sz="1800" dirty="0"/>
              <a:t>Problem of stone exploration</a:t>
            </a:r>
          </a:p>
          <a:p>
            <a:pPr>
              <a:buFontTx/>
              <a:buChar char="-"/>
            </a:pPr>
            <a:endParaRPr lang="en-US" sz="1800" dirty="0"/>
          </a:p>
          <a:p>
            <a:pPr marL="342900" lvl="1" indent="0">
              <a:buNone/>
            </a:pPr>
            <a:endParaRPr lang="en-US" sz="1800" dirty="0"/>
          </a:p>
          <a:p>
            <a:pPr lvl="1">
              <a:buFontTx/>
              <a:buChar char="-"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 </a:t>
            </a:r>
            <a:endParaRPr lang="de-DE" sz="14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Disposal</a:t>
            </a:r>
            <a:r>
              <a:rPr lang="de-DE" dirty="0"/>
              <a:t> </a:t>
            </a:r>
            <a:r>
              <a:rPr lang="de-DE" dirty="0" err="1"/>
              <a:t>concepts</a:t>
            </a:r>
            <a:r>
              <a:rPr lang="de-DE" dirty="0"/>
              <a:t> Best Practice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024117FB-CE23-42D6-821C-29377B21C256}"/>
              </a:ext>
            </a:extLst>
          </p:cNvPr>
          <p:cNvSpPr/>
          <p:nvPr/>
        </p:nvSpPr>
        <p:spPr>
          <a:xfrm>
            <a:off x="5070772" y="4754617"/>
            <a:ext cx="1661467" cy="3851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28" name="Picture 4" descr="Interreg - European Regional Development Fund - European Union">
            <a:extLst>
              <a:ext uri="{FF2B5EF4-FFF2-40B4-BE49-F238E27FC236}">
                <a16:creationId xmlns:a16="http://schemas.microsoft.com/office/drawing/2014/main" id="{98B0AB02-1BA3-442F-8751-5FF48EE46C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3" y="4766611"/>
            <a:ext cx="1368152" cy="373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73DFB676-ABE1-41BA-B96F-73446B838D3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00" t="20135" r="2501"/>
          <a:stretch/>
        </p:blipFill>
        <p:spPr>
          <a:xfrm>
            <a:off x="179512" y="1347614"/>
            <a:ext cx="5436631" cy="3339977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022A08A6-980C-48C2-8718-2391D0CAF610}"/>
              </a:ext>
            </a:extLst>
          </p:cNvPr>
          <p:cNvSpPr txBox="1"/>
          <p:nvPr/>
        </p:nvSpPr>
        <p:spPr>
          <a:xfrm>
            <a:off x="1475656" y="1432833"/>
            <a:ext cx="6764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>
                <a:solidFill>
                  <a:srgbClr val="FF0000"/>
                </a:solidFill>
              </a:rPr>
              <a:t>5 - 50%</a:t>
            </a:r>
            <a:endParaRPr lang="en-GB" sz="1100" b="1" dirty="0">
              <a:solidFill>
                <a:srgbClr val="FF0000"/>
              </a:solidFill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BC209D55-4A29-4EBF-AA53-80465F018FBE}"/>
              </a:ext>
            </a:extLst>
          </p:cNvPr>
          <p:cNvSpPr txBox="1"/>
          <p:nvPr/>
        </p:nvSpPr>
        <p:spPr>
          <a:xfrm>
            <a:off x="2977873" y="1431708"/>
            <a:ext cx="124809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>
                <a:solidFill>
                  <a:srgbClr val="FF0000"/>
                </a:solidFill>
              </a:rPr>
              <a:t>3,25 – 32,50 %</a:t>
            </a:r>
            <a:endParaRPr lang="en-GB" sz="1100" b="1" dirty="0">
              <a:solidFill>
                <a:srgbClr val="FF0000"/>
              </a:solidFill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A5DCBF2C-2D0D-4254-93DA-0828342FE1CD}"/>
              </a:ext>
            </a:extLst>
          </p:cNvPr>
          <p:cNvSpPr txBox="1"/>
          <p:nvPr/>
        </p:nvSpPr>
        <p:spPr>
          <a:xfrm>
            <a:off x="1458541" y="4712607"/>
            <a:ext cx="136859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>
                <a:solidFill>
                  <a:srgbClr val="FF0000"/>
                </a:solidFill>
              </a:rPr>
              <a:t>1,59 – 15,93 %</a:t>
            </a:r>
            <a:endParaRPr lang="en-GB" sz="1100" b="1" dirty="0">
              <a:solidFill>
                <a:srgbClr val="FF0000"/>
              </a:solidFill>
            </a:endParaRP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33E4CE6A-5C70-4F82-BF43-6E961FE55642}"/>
              </a:ext>
            </a:extLst>
          </p:cNvPr>
          <p:cNvSpPr txBox="1"/>
          <p:nvPr/>
        </p:nvSpPr>
        <p:spPr>
          <a:xfrm>
            <a:off x="-54066" y="4947180"/>
            <a:ext cx="22498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Quelle Grafik &amp; Inhalte: PSMC  </a:t>
            </a:r>
            <a:endParaRPr lang="en-GB" sz="1000" dirty="0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5BDF7A8-CA47-44F2-896E-C9D8FC3826B8}"/>
              </a:ext>
            </a:extLst>
          </p:cNvPr>
          <p:cNvSpPr txBox="1"/>
          <p:nvPr/>
        </p:nvSpPr>
        <p:spPr>
          <a:xfrm>
            <a:off x="4067944" y="3049386"/>
            <a:ext cx="124809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>
                <a:solidFill>
                  <a:srgbClr val="FF0000"/>
                </a:solidFill>
              </a:rPr>
              <a:t>2,28 – 22,75 %</a:t>
            </a:r>
            <a:endParaRPr lang="en-GB" sz="11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7255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EF61E3-7C7C-8442-9910-F4F48F9FB7B8}" type="slidenum">
              <a:rPr lang="it-IT" smtClean="0"/>
              <a:pPr/>
              <a:t>7</a:t>
            </a:fld>
            <a:endParaRPr lang="it-IT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2688617" y="699543"/>
            <a:ext cx="3766765" cy="581046"/>
          </a:xfrm>
        </p:spPr>
        <p:txBody>
          <a:bodyPr/>
          <a:lstStyle/>
          <a:p>
            <a:pPr>
              <a:buFontTx/>
              <a:buChar char="-"/>
            </a:pPr>
            <a:r>
              <a:rPr lang="en-US" sz="1800" b="1" dirty="0"/>
              <a:t>Stone production chain</a:t>
            </a:r>
          </a:p>
          <a:p>
            <a:pPr lvl="1">
              <a:buFontTx/>
              <a:buChar char="-"/>
            </a:pPr>
            <a:r>
              <a:rPr lang="en-US" sz="1800" dirty="0"/>
              <a:t>Problem of stone exploration</a:t>
            </a:r>
          </a:p>
          <a:p>
            <a:pPr>
              <a:buFontTx/>
              <a:buChar char="-"/>
            </a:pPr>
            <a:endParaRPr lang="en-US" sz="1800" dirty="0"/>
          </a:p>
          <a:p>
            <a:pPr marL="342900" lvl="1" indent="0">
              <a:buNone/>
            </a:pPr>
            <a:endParaRPr lang="en-US" sz="1800" dirty="0"/>
          </a:p>
          <a:p>
            <a:pPr lvl="1">
              <a:buFontTx/>
              <a:buChar char="-"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 </a:t>
            </a:r>
            <a:endParaRPr lang="de-DE" sz="14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Disposal</a:t>
            </a:r>
            <a:r>
              <a:rPr lang="de-DE" dirty="0"/>
              <a:t> </a:t>
            </a:r>
            <a:r>
              <a:rPr lang="de-DE" dirty="0" err="1"/>
              <a:t>concepts</a:t>
            </a:r>
            <a:r>
              <a:rPr lang="de-DE" dirty="0"/>
              <a:t> Best Practice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024117FB-CE23-42D6-821C-29377B21C256}"/>
              </a:ext>
            </a:extLst>
          </p:cNvPr>
          <p:cNvSpPr/>
          <p:nvPr/>
        </p:nvSpPr>
        <p:spPr>
          <a:xfrm>
            <a:off x="5070772" y="4754617"/>
            <a:ext cx="1661467" cy="3851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28" name="Picture 4" descr="Interreg - European Regional Development Fund - European Union">
            <a:extLst>
              <a:ext uri="{FF2B5EF4-FFF2-40B4-BE49-F238E27FC236}">
                <a16:creationId xmlns:a16="http://schemas.microsoft.com/office/drawing/2014/main" id="{98B0AB02-1BA3-442F-8751-5FF48EE46C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3" y="4766611"/>
            <a:ext cx="1368152" cy="373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73DFB676-ABE1-41BA-B96F-73446B838D3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00" t="20135" r="2501"/>
          <a:stretch/>
        </p:blipFill>
        <p:spPr>
          <a:xfrm>
            <a:off x="179512" y="1347614"/>
            <a:ext cx="5436631" cy="3339977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022A08A6-980C-48C2-8718-2391D0CAF610}"/>
              </a:ext>
            </a:extLst>
          </p:cNvPr>
          <p:cNvSpPr txBox="1"/>
          <p:nvPr/>
        </p:nvSpPr>
        <p:spPr>
          <a:xfrm>
            <a:off x="1475656" y="1432833"/>
            <a:ext cx="6764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>
                <a:solidFill>
                  <a:srgbClr val="FF0000"/>
                </a:solidFill>
              </a:rPr>
              <a:t>5 - 50%</a:t>
            </a:r>
            <a:endParaRPr lang="en-GB" sz="1100" b="1" dirty="0">
              <a:solidFill>
                <a:srgbClr val="FF0000"/>
              </a:solidFill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BC209D55-4A29-4EBF-AA53-80465F018FBE}"/>
              </a:ext>
            </a:extLst>
          </p:cNvPr>
          <p:cNvSpPr txBox="1"/>
          <p:nvPr/>
        </p:nvSpPr>
        <p:spPr>
          <a:xfrm>
            <a:off x="2977874" y="1431708"/>
            <a:ext cx="124809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>
                <a:solidFill>
                  <a:srgbClr val="FF0000"/>
                </a:solidFill>
              </a:rPr>
              <a:t>3,25% – 32,50 %</a:t>
            </a:r>
            <a:endParaRPr lang="en-GB" sz="1100" b="1" dirty="0">
              <a:solidFill>
                <a:srgbClr val="FF0000"/>
              </a:solidFill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E2CB817D-9325-404D-A9DA-991D430F16A6}"/>
              </a:ext>
            </a:extLst>
          </p:cNvPr>
          <p:cNvSpPr txBox="1"/>
          <p:nvPr/>
        </p:nvSpPr>
        <p:spPr>
          <a:xfrm>
            <a:off x="4038008" y="3072344"/>
            <a:ext cx="124809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>
                <a:solidFill>
                  <a:srgbClr val="FF0000"/>
                </a:solidFill>
              </a:rPr>
              <a:t>2,28 – 22,75 %</a:t>
            </a:r>
            <a:endParaRPr lang="en-GB" sz="1100" b="1" dirty="0">
              <a:solidFill>
                <a:srgbClr val="FF0000"/>
              </a:solidFill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A5DCBF2C-2D0D-4254-93DA-0828342FE1CD}"/>
              </a:ext>
            </a:extLst>
          </p:cNvPr>
          <p:cNvSpPr txBox="1"/>
          <p:nvPr/>
        </p:nvSpPr>
        <p:spPr>
          <a:xfrm>
            <a:off x="1458541" y="4754617"/>
            <a:ext cx="136859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>
                <a:solidFill>
                  <a:srgbClr val="FF0000"/>
                </a:solidFill>
              </a:rPr>
              <a:t>1,59 – 15,93 %</a:t>
            </a:r>
            <a:endParaRPr lang="en-GB" sz="1100" b="1" dirty="0">
              <a:solidFill>
                <a:srgbClr val="FF0000"/>
              </a:solidFill>
            </a:endParaRP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54F717E3-7A9C-44ED-B48D-C093127AB72C}"/>
              </a:ext>
            </a:extLst>
          </p:cNvPr>
          <p:cNvSpPr/>
          <p:nvPr/>
        </p:nvSpPr>
        <p:spPr>
          <a:xfrm>
            <a:off x="5662940" y="1362987"/>
            <a:ext cx="3310245" cy="1969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6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Result: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6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 the optimum case of 50% usable material after excavation, only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6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~ 16 % of the total excavated material remains.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6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 rest is sand, mud and rubble.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B726CE00-BD96-4904-9F1F-77D9A8E3375F}"/>
              </a:ext>
            </a:extLst>
          </p:cNvPr>
          <p:cNvSpPr txBox="1"/>
          <p:nvPr/>
        </p:nvSpPr>
        <p:spPr>
          <a:xfrm>
            <a:off x="-54066" y="4947180"/>
            <a:ext cx="22498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Quelle Grafik &amp; Inhalte: PSMC  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21847353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EF61E3-7C7C-8442-9910-F4F48F9FB7B8}" type="slidenum">
              <a:rPr lang="it-IT" smtClean="0"/>
              <a:pPr/>
              <a:t>8</a:t>
            </a:fld>
            <a:endParaRPr lang="it-IT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2546248" y="1716254"/>
            <a:ext cx="4051504" cy="2049429"/>
          </a:xfrm>
        </p:spPr>
        <p:txBody>
          <a:bodyPr/>
          <a:lstStyle/>
          <a:p>
            <a:pPr>
              <a:buFontTx/>
              <a:buChar char="-"/>
            </a:pPr>
            <a:r>
              <a:rPr lang="en-US" sz="1800" b="1" dirty="0"/>
              <a:t>Stone production chain</a:t>
            </a:r>
          </a:p>
          <a:p>
            <a:pPr lvl="1">
              <a:buFontTx/>
              <a:buChar char="-"/>
            </a:pPr>
            <a:r>
              <a:rPr lang="en-US" sz="1800" dirty="0"/>
              <a:t>Problem of stone exploration</a:t>
            </a:r>
          </a:p>
          <a:p>
            <a:pPr lvl="1">
              <a:buFontTx/>
              <a:buChar char="-"/>
            </a:pPr>
            <a:r>
              <a:rPr lang="en-US" sz="1800" dirty="0">
                <a:solidFill>
                  <a:schemeClr val="accent6"/>
                </a:solidFill>
              </a:rPr>
              <a:t>Stone waste properties</a:t>
            </a:r>
          </a:p>
          <a:p>
            <a:pPr lvl="1">
              <a:buFontTx/>
              <a:buChar char="-"/>
            </a:pPr>
            <a:r>
              <a:rPr lang="en-US" sz="1800" dirty="0"/>
              <a:t>Waste reduction &amp; management</a:t>
            </a:r>
          </a:p>
          <a:p>
            <a:pPr>
              <a:buFontTx/>
              <a:buChar char="-"/>
            </a:pPr>
            <a:r>
              <a:rPr lang="en-US" sz="1800" b="1" dirty="0"/>
              <a:t>Future Improvements</a:t>
            </a:r>
          </a:p>
          <a:p>
            <a:pPr lvl="1">
              <a:buFontTx/>
              <a:buChar char="-"/>
            </a:pPr>
            <a:r>
              <a:rPr lang="en-US" sz="1800" dirty="0"/>
              <a:t>Politics / Law</a:t>
            </a:r>
          </a:p>
          <a:p>
            <a:pPr lvl="1">
              <a:buFontTx/>
              <a:buChar char="-"/>
            </a:pPr>
            <a:r>
              <a:rPr lang="en-US" sz="1800" dirty="0"/>
              <a:t>Technology</a:t>
            </a:r>
          </a:p>
          <a:p>
            <a:pPr>
              <a:buFontTx/>
              <a:buChar char="-"/>
            </a:pPr>
            <a:endParaRPr lang="en-US" sz="1800" dirty="0"/>
          </a:p>
          <a:p>
            <a:pPr marL="342900" lvl="1" indent="0">
              <a:buNone/>
            </a:pPr>
            <a:endParaRPr lang="en-US" sz="1800" dirty="0"/>
          </a:p>
          <a:p>
            <a:pPr lvl="1">
              <a:buFontTx/>
              <a:buChar char="-"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 </a:t>
            </a:r>
            <a:endParaRPr lang="de-DE" sz="14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Disposal</a:t>
            </a:r>
            <a:r>
              <a:rPr lang="de-DE" dirty="0"/>
              <a:t> </a:t>
            </a:r>
            <a:r>
              <a:rPr lang="de-DE" dirty="0" err="1"/>
              <a:t>concepts</a:t>
            </a:r>
            <a:r>
              <a:rPr lang="de-DE" dirty="0"/>
              <a:t> Best Practice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024117FB-CE23-42D6-821C-29377B21C256}"/>
              </a:ext>
            </a:extLst>
          </p:cNvPr>
          <p:cNvSpPr/>
          <p:nvPr/>
        </p:nvSpPr>
        <p:spPr>
          <a:xfrm>
            <a:off x="5070772" y="4754617"/>
            <a:ext cx="1661467" cy="3851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28" name="Picture 4" descr="Interreg - European Regional Development Fund - European Union">
            <a:extLst>
              <a:ext uri="{FF2B5EF4-FFF2-40B4-BE49-F238E27FC236}">
                <a16:creationId xmlns:a16="http://schemas.microsoft.com/office/drawing/2014/main" id="{98B0AB02-1BA3-442F-8751-5FF48EE46C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3" y="4766611"/>
            <a:ext cx="1368152" cy="373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34323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EF61E3-7C7C-8442-9910-F4F48F9FB7B8}" type="slidenum">
              <a:rPr lang="it-IT" smtClean="0"/>
              <a:pPr/>
              <a:t>9</a:t>
            </a:fld>
            <a:endParaRPr lang="it-IT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2688617" y="699543"/>
            <a:ext cx="3766765" cy="581046"/>
          </a:xfrm>
        </p:spPr>
        <p:txBody>
          <a:bodyPr/>
          <a:lstStyle/>
          <a:p>
            <a:pPr>
              <a:buFontTx/>
              <a:buChar char="-"/>
            </a:pPr>
            <a:r>
              <a:rPr lang="en-US" sz="1800" b="1" dirty="0"/>
              <a:t>Stone production chain</a:t>
            </a:r>
          </a:p>
          <a:p>
            <a:pPr lvl="1">
              <a:buFontTx/>
              <a:buChar char="-"/>
            </a:pPr>
            <a:r>
              <a:rPr lang="en-US" sz="1800" dirty="0"/>
              <a:t>Stone waste properties</a:t>
            </a:r>
          </a:p>
          <a:p>
            <a:pPr>
              <a:buFontTx/>
              <a:buChar char="-"/>
            </a:pPr>
            <a:endParaRPr lang="en-US" sz="1800" dirty="0"/>
          </a:p>
          <a:p>
            <a:pPr marL="342900" lvl="1" indent="0">
              <a:buNone/>
            </a:pPr>
            <a:endParaRPr lang="en-US" sz="1800" dirty="0"/>
          </a:p>
          <a:p>
            <a:pPr lvl="1">
              <a:buFontTx/>
              <a:buChar char="-"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 </a:t>
            </a:r>
            <a:endParaRPr lang="de-DE" sz="14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Disposal</a:t>
            </a:r>
            <a:r>
              <a:rPr lang="de-DE" dirty="0"/>
              <a:t> </a:t>
            </a:r>
            <a:r>
              <a:rPr lang="de-DE" dirty="0" err="1"/>
              <a:t>concepts</a:t>
            </a:r>
            <a:r>
              <a:rPr lang="de-DE" dirty="0"/>
              <a:t> Best Practice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024117FB-CE23-42D6-821C-29377B21C256}"/>
              </a:ext>
            </a:extLst>
          </p:cNvPr>
          <p:cNvSpPr/>
          <p:nvPr/>
        </p:nvSpPr>
        <p:spPr>
          <a:xfrm>
            <a:off x="5070772" y="4754617"/>
            <a:ext cx="1661467" cy="3851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28" name="Picture 4" descr="Interreg - European Regional Development Fund - European Union">
            <a:extLst>
              <a:ext uri="{FF2B5EF4-FFF2-40B4-BE49-F238E27FC236}">
                <a16:creationId xmlns:a16="http://schemas.microsoft.com/office/drawing/2014/main" id="{98B0AB02-1BA3-442F-8751-5FF48EE46C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3" y="4766611"/>
            <a:ext cx="1368152" cy="373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6807354F-817E-4822-B5AB-BAF7352388BD}"/>
              </a:ext>
            </a:extLst>
          </p:cNvPr>
          <p:cNvSpPr/>
          <p:nvPr/>
        </p:nvSpPr>
        <p:spPr>
          <a:xfrm>
            <a:off x="1367269" y="1974354"/>
            <a:ext cx="7776864" cy="1070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GB" dirty="0">
                <a:latin typeface="Calibri" panose="020F0502020204030204" pitchFamily="34" charset="0"/>
                <a:cs typeface="Arial" panose="020B0604020202020204" pitchFamily="34" charset="0"/>
              </a:rPr>
              <a:t>inert material (same stone deposit).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GB" dirty="0">
                <a:latin typeface="Calibri" panose="020F0502020204030204" pitchFamily="34" charset="0"/>
                <a:cs typeface="Arial" panose="020B0604020202020204" pitchFamily="34" charset="0"/>
              </a:rPr>
              <a:t>No recycling of stone waste due to insufficient properties </a:t>
            </a:r>
            <a:br>
              <a:rPr lang="en-GB" dirty="0"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GB" dirty="0">
                <a:latin typeface="Calibri" panose="020F0502020204030204" pitchFamily="34" charset="0"/>
                <a:cs typeface="Arial" panose="020B0604020202020204" pitchFamily="34" charset="0"/>
              </a:rPr>
              <a:t>	</a:t>
            </a:r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ornamental / dimensional uses not possible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0956173E-25A4-4979-889C-E1B3FEDEEDB1}"/>
              </a:ext>
            </a:extLst>
          </p:cNvPr>
          <p:cNvSpPr txBox="1"/>
          <p:nvPr/>
        </p:nvSpPr>
        <p:spPr>
          <a:xfrm>
            <a:off x="-54066" y="4947180"/>
            <a:ext cx="22498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Quelle Inhalte: PSMC  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302578924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456</TotalTime>
  <Words>1409</Words>
  <Application>Microsoft Office PowerPoint</Application>
  <PresentationFormat>Bildschirmpräsentation (16:9)</PresentationFormat>
  <Paragraphs>295</Paragraphs>
  <Slides>23</Slides>
  <Notes>23</Notes>
  <HiddenSlides>0</HiddenSlides>
  <MMClips>2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23</vt:i4>
      </vt:variant>
    </vt:vector>
  </HeadingPairs>
  <TitlesOfParts>
    <vt:vector size="26" baseType="lpstr">
      <vt:lpstr>Arial</vt:lpstr>
      <vt:lpstr>Calibri</vt:lpstr>
      <vt:lpstr>Tema di Office</vt:lpstr>
      <vt:lpstr>PowerPoint-Präsentation</vt:lpstr>
      <vt:lpstr>Disposal concepts Best Practice</vt:lpstr>
      <vt:lpstr>Disposal concepts Best Practice</vt:lpstr>
      <vt:lpstr>Disposal concepts Best Practice</vt:lpstr>
      <vt:lpstr>Disposal concepts Best Practice</vt:lpstr>
      <vt:lpstr>Disposal concepts Best Practice</vt:lpstr>
      <vt:lpstr>Disposal concepts Best Practice</vt:lpstr>
      <vt:lpstr>Disposal concepts Best Practice</vt:lpstr>
      <vt:lpstr>Disposal concepts Best Practice</vt:lpstr>
      <vt:lpstr>Disposal concepts Best Practice</vt:lpstr>
      <vt:lpstr>Disposal concepts Best Practice</vt:lpstr>
      <vt:lpstr>Disposal concepts Best Practice</vt:lpstr>
      <vt:lpstr>Disposal concepts Best Practice</vt:lpstr>
      <vt:lpstr>Disposal concepts Best Practice</vt:lpstr>
      <vt:lpstr>Disposal concepts Best Practice</vt:lpstr>
      <vt:lpstr>Disposal concepts Best Practice</vt:lpstr>
      <vt:lpstr>Disposal concepts Best Practice</vt:lpstr>
      <vt:lpstr>Disposal concepts Best Practice</vt:lpstr>
      <vt:lpstr>Disposal concepts Best Practice</vt:lpstr>
      <vt:lpstr>Disposal concepts Best Practice</vt:lpstr>
      <vt:lpstr>Disposal concepts Best Practice</vt:lpstr>
      <vt:lpstr>Disposal concepts Best Practice</vt:lpstr>
      <vt:lpstr>Disposal concepts Best Practice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Domenico Lanzilotta</dc:creator>
  <cp:lastModifiedBy>Christoph Bomhard</cp:lastModifiedBy>
  <cp:revision>324</cp:revision>
  <dcterms:created xsi:type="dcterms:W3CDTF">2020-05-18T07:10:51Z</dcterms:created>
  <dcterms:modified xsi:type="dcterms:W3CDTF">2021-04-14T09:44:16Z</dcterms:modified>
</cp:coreProperties>
</file>