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9"/>
  </p:notesMasterIdLst>
  <p:handoutMasterIdLst>
    <p:handoutMasterId r:id="rId10"/>
  </p:handoutMasterIdLst>
  <p:sldIdLst>
    <p:sldId id="256" r:id="rId2"/>
    <p:sldId id="263" r:id="rId3"/>
    <p:sldId id="359" r:id="rId4"/>
    <p:sldId id="360" r:id="rId5"/>
    <p:sldId id="361" r:id="rId6"/>
    <p:sldId id="362" r:id="rId7"/>
    <p:sldId id="358" r:id="rId8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zione predefinita" id="{688B4011-290B-AA47-90D4-C1EDC39C07A7}">
          <p14:sldIdLst>
            <p14:sldId id="256"/>
            <p14:sldId id="263"/>
            <p14:sldId id="359"/>
            <p14:sldId id="360"/>
            <p14:sldId id="361"/>
            <p14:sldId id="362"/>
            <p14:sldId id="358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15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5C11F"/>
    <a:srgbClr val="E6D7C2"/>
    <a:srgbClr val="3AAB47"/>
    <a:srgbClr val="927E70"/>
    <a:srgbClr val="917E70"/>
    <a:srgbClr val="675E50"/>
    <a:srgbClr val="84BF4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7743" autoAdjust="0"/>
    <p:restoredTop sz="86493"/>
  </p:normalViewPr>
  <p:slideViewPr>
    <p:cSldViewPr snapToObjects="1" showGuides="1">
      <p:cViewPr varScale="1">
        <p:scale>
          <a:sx n="71" d="100"/>
          <a:sy n="71" d="100"/>
        </p:scale>
        <p:origin x="660" y="66"/>
      </p:cViewPr>
      <p:guideLst>
        <p:guide orient="horz" pos="1620"/>
        <p:guide pos="158"/>
      </p:guideLst>
    </p:cSldViewPr>
  </p:slideViewPr>
  <p:outlineViewPr>
    <p:cViewPr>
      <p:scale>
        <a:sx n="33" d="100"/>
        <a:sy n="33" d="100"/>
      </p:scale>
      <p:origin x="0" y="-1129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5" d="100"/>
        <a:sy n="85" d="100"/>
      </p:scale>
      <p:origin x="0" y="0"/>
    </p:cViewPr>
  </p:sorterViewPr>
  <p:notesViewPr>
    <p:cSldViewPr snapToObjects="1" showGuides="1">
      <p:cViewPr varScale="1">
        <p:scale>
          <a:sx n="130" d="100"/>
          <a:sy n="130" d="100"/>
        </p:scale>
        <p:origin x="4216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>
            <a:extLst>
              <a:ext uri="{FF2B5EF4-FFF2-40B4-BE49-F238E27FC236}">
                <a16:creationId xmlns:a16="http://schemas.microsoft.com/office/drawing/2014/main" id="{1EDF00FF-D75B-9840-9FF3-3D911C46811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D97F34A5-A448-9F4A-9B05-B79A58FEEAC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E5707B-5675-EC4D-A73C-8DF93D38A2FD}" type="datetime1">
              <a:rPr lang="it-IT" smtClean="0"/>
              <a:t>20/05/2021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64780B94-5522-5847-9E3A-F166B92D036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F51C9EF-3B89-9E44-8328-03DD5FA6DA9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272386-7386-1848-B5B6-18509B6B867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1458705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759AF6-E99F-0C4A-B49D-FA431FD57B21}" type="datetime1">
              <a:rPr lang="it-IT" smtClean="0"/>
              <a:t>20/05/2021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28F3F0-4790-034A-A8C0-7F459C6D2FB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3051405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/>
              <a:t>\\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928F3F0-4790-034A-A8C0-7F459C6D2FB2}" type="slidenum">
              <a:rPr lang="it-IT" smtClean="0"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925291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/>
              <a:t>\\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928F3F0-4790-034A-A8C0-7F459C6D2FB2}" type="slidenum">
              <a:rPr lang="it-IT" smtClean="0"/>
              <a:t>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894432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sto e immag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egnaposto contenuto 12">
            <a:extLst>
              <a:ext uri="{FF2B5EF4-FFF2-40B4-BE49-F238E27FC236}">
                <a16:creationId xmlns:a16="http://schemas.microsoft.com/office/drawing/2014/main" id="{41FBC918-70A2-6B46-B7CC-6E45BDC99B38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74646" y="1419224"/>
            <a:ext cx="4596219" cy="273670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b="0" i="0">
                <a:solidFill>
                  <a:srgbClr val="675E5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42900" indent="0">
              <a:buNone/>
              <a:defRPr b="0" i="0">
                <a:solidFill>
                  <a:srgbClr val="675E5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685800" indent="0">
              <a:buNone/>
              <a:defRPr b="0" i="0">
                <a:solidFill>
                  <a:srgbClr val="675E5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028700" indent="0">
              <a:buNone/>
              <a:defRPr b="0" i="0">
                <a:solidFill>
                  <a:srgbClr val="675E5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371600" indent="0">
              <a:buNone/>
              <a:defRPr b="0" i="0">
                <a:solidFill>
                  <a:srgbClr val="675E5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it-IT" dirty="0"/>
              <a:t>Fare clic per modificare gli stili del testo dello schema</a:t>
            </a:r>
          </a:p>
        </p:txBody>
      </p:sp>
      <p:sp>
        <p:nvSpPr>
          <p:cNvPr id="17" name="Segnaposto immagine 16">
            <a:extLst>
              <a:ext uri="{FF2B5EF4-FFF2-40B4-BE49-F238E27FC236}">
                <a16:creationId xmlns:a16="http://schemas.microsoft.com/office/drawing/2014/main" id="{4B6BAEF9-37F3-524E-824C-3CD84FEB81D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435600" y="1419225"/>
            <a:ext cx="3233853" cy="27367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it-IT" dirty="0"/>
          </a:p>
        </p:txBody>
      </p:sp>
      <p:sp>
        <p:nvSpPr>
          <p:cNvPr id="18" name="Titolo 17">
            <a:extLst>
              <a:ext uri="{FF2B5EF4-FFF2-40B4-BE49-F238E27FC236}">
                <a16:creationId xmlns:a16="http://schemas.microsoft.com/office/drawing/2014/main" id="{02B5EF1D-A497-9443-B962-AB6F620F8F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6754" y="51470"/>
            <a:ext cx="7886700" cy="993775"/>
          </a:xfrm>
        </p:spPr>
        <p:txBody>
          <a:bodyPr/>
          <a:lstStyle/>
          <a:p>
            <a:r>
              <a:rPr lang="it-IT" dirty="0"/>
              <a:t>Fare clic per modificare lo stile del titolo dello schema</a:t>
            </a:r>
          </a:p>
        </p:txBody>
      </p:sp>
      <p:sp>
        <p:nvSpPr>
          <p:cNvPr id="19" name="Segnaposto piè di pagina 18">
            <a:extLst>
              <a:ext uri="{FF2B5EF4-FFF2-40B4-BE49-F238E27FC236}">
                <a16:creationId xmlns:a16="http://schemas.microsoft.com/office/drawing/2014/main" id="{C62D6027-127D-6942-8B56-9CE0C2ABF3F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it-IT" dirty="0"/>
          </a:p>
        </p:txBody>
      </p:sp>
      <p:sp>
        <p:nvSpPr>
          <p:cNvPr id="20" name="Segnaposto numero diapositiva 19">
            <a:extLst>
              <a:ext uri="{FF2B5EF4-FFF2-40B4-BE49-F238E27FC236}">
                <a16:creationId xmlns:a16="http://schemas.microsoft.com/office/drawing/2014/main" id="{480A0251-0E03-BC41-9FEB-A559F9E3EF6D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 b="1" i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ACEF61E3-7C7C-8442-9910-F4F48F9FB7B8}" type="slidenum">
              <a:rPr lang="it-IT" smtClean="0"/>
              <a:pPr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01326279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3424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sto - 3 immagin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egnaposto contenuto 12">
            <a:extLst>
              <a:ext uri="{FF2B5EF4-FFF2-40B4-BE49-F238E27FC236}">
                <a16:creationId xmlns:a16="http://schemas.microsoft.com/office/drawing/2014/main" id="{41FBC918-70A2-6B46-B7CC-6E45BDC99B38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74546" y="1447800"/>
            <a:ext cx="8194907" cy="9937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b="0" i="0">
                <a:solidFill>
                  <a:srgbClr val="675E5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42900" indent="0">
              <a:buNone/>
              <a:defRPr b="0" i="0">
                <a:solidFill>
                  <a:srgbClr val="675E5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685800" indent="0">
              <a:buNone/>
              <a:defRPr b="0" i="0">
                <a:solidFill>
                  <a:srgbClr val="675E5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028700" indent="0">
              <a:buNone/>
              <a:defRPr b="0" i="0">
                <a:solidFill>
                  <a:srgbClr val="675E5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371600" indent="0">
              <a:buNone/>
              <a:defRPr b="0" i="0">
                <a:solidFill>
                  <a:srgbClr val="675E5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it-IT" dirty="0"/>
              <a:t>Fare clic per modificare gli stili del testo dello schema</a:t>
            </a:r>
          </a:p>
        </p:txBody>
      </p:sp>
      <p:sp>
        <p:nvSpPr>
          <p:cNvPr id="17" name="Segnaposto immagine 16">
            <a:extLst>
              <a:ext uri="{FF2B5EF4-FFF2-40B4-BE49-F238E27FC236}">
                <a16:creationId xmlns:a16="http://schemas.microsoft.com/office/drawing/2014/main" id="{4B6BAEF9-37F3-524E-824C-3CD84FEB81D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56109" y="2686035"/>
            <a:ext cx="2574653" cy="15525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it-IT" dirty="0"/>
          </a:p>
        </p:txBody>
      </p:sp>
      <p:sp>
        <p:nvSpPr>
          <p:cNvPr id="19" name="Segnaposto piè di pagina 18">
            <a:extLst>
              <a:ext uri="{FF2B5EF4-FFF2-40B4-BE49-F238E27FC236}">
                <a16:creationId xmlns:a16="http://schemas.microsoft.com/office/drawing/2014/main" id="{C62D6027-127D-6942-8B56-9CE0C2ABF3F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it-IT" dirty="0"/>
          </a:p>
        </p:txBody>
      </p:sp>
      <p:sp>
        <p:nvSpPr>
          <p:cNvPr id="20" name="Segnaposto numero diapositiva 19">
            <a:extLst>
              <a:ext uri="{FF2B5EF4-FFF2-40B4-BE49-F238E27FC236}">
                <a16:creationId xmlns:a16="http://schemas.microsoft.com/office/drawing/2014/main" id="{480A0251-0E03-BC41-9FEB-A559F9E3EF6D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 b="1" i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ACEF61E3-7C7C-8442-9910-F4F48F9FB7B8}" type="slidenum">
              <a:rPr lang="it-IT" smtClean="0"/>
              <a:pPr/>
              <a:t>‹N›</a:t>
            </a:fld>
            <a:endParaRPr lang="it-IT" dirty="0"/>
          </a:p>
        </p:txBody>
      </p:sp>
      <p:sp>
        <p:nvSpPr>
          <p:cNvPr id="9" name="Segnaposto immagine 16">
            <a:extLst>
              <a:ext uri="{FF2B5EF4-FFF2-40B4-BE49-F238E27FC236}">
                <a16:creationId xmlns:a16="http://schemas.microsoft.com/office/drawing/2014/main" id="{3DBA7386-311F-2545-9976-775FBCB922B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292748" y="2671028"/>
            <a:ext cx="2574653" cy="15525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it-IT" dirty="0"/>
          </a:p>
        </p:txBody>
      </p:sp>
      <p:sp>
        <p:nvSpPr>
          <p:cNvPr id="10" name="Segnaposto immagine 16">
            <a:extLst>
              <a:ext uri="{FF2B5EF4-FFF2-40B4-BE49-F238E27FC236}">
                <a16:creationId xmlns:a16="http://schemas.microsoft.com/office/drawing/2014/main" id="{EC19D7C2-78F7-5448-9BA6-8DAD8A65F4CE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101035" y="2671027"/>
            <a:ext cx="2574653" cy="15525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it-IT" dirty="0"/>
          </a:p>
        </p:txBody>
      </p:sp>
      <p:sp>
        <p:nvSpPr>
          <p:cNvPr id="11" name="Titolo 17">
            <a:extLst>
              <a:ext uri="{FF2B5EF4-FFF2-40B4-BE49-F238E27FC236}">
                <a16:creationId xmlns:a16="http://schemas.microsoft.com/office/drawing/2014/main" id="{71F9D60E-E5E8-7546-B79A-F402B5DE62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6754" y="51470"/>
            <a:ext cx="7886700" cy="993775"/>
          </a:xfrm>
        </p:spPr>
        <p:txBody>
          <a:bodyPr/>
          <a:lstStyle/>
          <a:p>
            <a:r>
              <a:rPr lang="it-IT" dirty="0"/>
              <a:t>Fare clic per modificare lo stile del titolo dello schema</a:t>
            </a:r>
          </a:p>
        </p:txBody>
      </p:sp>
    </p:spTree>
    <p:extLst>
      <p:ext uri="{BB962C8B-B14F-4D97-AF65-F5344CB8AC3E}">
        <p14:creationId xmlns:p14="http://schemas.microsoft.com/office/powerpoint/2010/main" val="28289171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95" userDrawn="1">
          <p15:clr>
            <a:srgbClr val="FBAE40"/>
          </p15:clr>
        </p15:guide>
        <p15:guide id="2" pos="2064" userDrawn="1">
          <p15:clr>
            <a:srgbClr val="FBAE40"/>
          </p15:clr>
        </p15:guide>
        <p15:guide id="3" pos="3833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s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egnaposto piè di pagina 18">
            <a:extLst>
              <a:ext uri="{FF2B5EF4-FFF2-40B4-BE49-F238E27FC236}">
                <a16:creationId xmlns:a16="http://schemas.microsoft.com/office/drawing/2014/main" id="{C62D6027-127D-6942-8B56-9CE0C2ABF3F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it-IT" dirty="0"/>
          </a:p>
        </p:txBody>
      </p:sp>
      <p:sp>
        <p:nvSpPr>
          <p:cNvPr id="20" name="Segnaposto numero diapositiva 19">
            <a:extLst>
              <a:ext uri="{FF2B5EF4-FFF2-40B4-BE49-F238E27FC236}">
                <a16:creationId xmlns:a16="http://schemas.microsoft.com/office/drawing/2014/main" id="{480A0251-0E03-BC41-9FEB-A559F9E3EF6D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 b="1" i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ACEF61E3-7C7C-8442-9910-F4F48F9FB7B8}" type="slidenum">
              <a:rPr lang="it-IT" smtClean="0"/>
              <a:pPr/>
              <a:t>‹N›</a:t>
            </a:fld>
            <a:endParaRPr lang="it-IT" dirty="0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99E8D9DB-924B-BD43-98F2-D3CFDC393B1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68312" y="1419224"/>
            <a:ext cx="8207375" cy="2736701"/>
          </a:xfrm>
          <a:prstGeom prst="rect">
            <a:avLst/>
          </a:prstGeom>
        </p:spPr>
        <p:txBody>
          <a:bodyPr/>
          <a:lstStyle>
            <a:lvl1pPr>
              <a:defRPr sz="2000" b="0" i="0">
                <a:solidFill>
                  <a:srgbClr val="675E5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 b="0" i="0">
                <a:solidFill>
                  <a:srgbClr val="675E5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000" b="0" i="0">
                <a:solidFill>
                  <a:srgbClr val="675E5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 b="0" i="0">
                <a:solidFill>
                  <a:srgbClr val="675E5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 b="0" i="0">
                <a:solidFill>
                  <a:srgbClr val="675E5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</a:p>
        </p:txBody>
      </p:sp>
      <p:sp>
        <p:nvSpPr>
          <p:cNvPr id="6" name="Titolo 17">
            <a:extLst>
              <a:ext uri="{FF2B5EF4-FFF2-40B4-BE49-F238E27FC236}">
                <a16:creationId xmlns:a16="http://schemas.microsoft.com/office/drawing/2014/main" id="{6FD5A412-1E6B-F842-A737-73929F2354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6754" y="51470"/>
            <a:ext cx="7886700" cy="993775"/>
          </a:xfrm>
        </p:spPr>
        <p:txBody>
          <a:bodyPr/>
          <a:lstStyle/>
          <a:p>
            <a:r>
              <a:rPr lang="it-IT" dirty="0"/>
              <a:t>Fare clic per modificare lo stile del titolo dello schema</a:t>
            </a:r>
          </a:p>
        </p:txBody>
      </p:sp>
    </p:spTree>
    <p:extLst>
      <p:ext uri="{BB962C8B-B14F-4D97-AF65-F5344CB8AC3E}">
        <p14:creationId xmlns:p14="http://schemas.microsoft.com/office/powerpoint/2010/main" val="44485309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95">
          <p15:clr>
            <a:srgbClr val="FBAE40"/>
          </p15:clr>
        </p15:guide>
        <p15:guide id="2" pos="2064">
          <p15:clr>
            <a:srgbClr val="FBAE40"/>
          </p15:clr>
        </p15:guide>
        <p15:guide id="3" pos="3833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098577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emf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22E661A7-A0D2-9B49-ACD0-F5FF5B0B955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75065" r="28623"/>
          <a:stretch/>
        </p:blipFill>
        <p:spPr>
          <a:xfrm>
            <a:off x="250825" y="0"/>
            <a:ext cx="8893175" cy="1294477"/>
          </a:xfrm>
          <a:prstGeom prst="rect">
            <a:avLst/>
          </a:prstGeom>
        </p:spPr>
      </p:pic>
      <p:sp>
        <p:nvSpPr>
          <p:cNvPr id="5" name="Rettangolo 4">
            <a:extLst>
              <a:ext uri="{FF2B5EF4-FFF2-40B4-BE49-F238E27FC236}">
                <a16:creationId xmlns:a16="http://schemas.microsoft.com/office/drawing/2014/main" id="{5AE918C4-4682-D64A-8606-F5A307AF2FA4}"/>
              </a:ext>
            </a:extLst>
          </p:cNvPr>
          <p:cNvSpPr/>
          <p:nvPr userDrawn="1"/>
        </p:nvSpPr>
        <p:spPr>
          <a:xfrm>
            <a:off x="-36512" y="4703978"/>
            <a:ext cx="5070764" cy="460060"/>
          </a:xfrm>
          <a:prstGeom prst="rect">
            <a:avLst/>
          </a:prstGeom>
          <a:solidFill>
            <a:srgbClr val="917E70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rgbClr val="917E70"/>
              </a:solidFill>
            </a:endParaRPr>
          </a:p>
        </p:txBody>
      </p:sp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856A0D8D-6E66-1F4D-B271-CE3F0FF2CA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1724" y="65807"/>
            <a:ext cx="7886700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dirty="0"/>
              <a:t>Fare clic per modificare lo stile del titolo dello schema</a:t>
            </a:r>
          </a:p>
        </p:txBody>
      </p:sp>
      <p:sp>
        <p:nvSpPr>
          <p:cNvPr id="7" name="Segnaposto piè di pagina 6">
            <a:extLst>
              <a:ext uri="{FF2B5EF4-FFF2-40B4-BE49-F238E27FC236}">
                <a16:creationId xmlns:a16="http://schemas.microsoft.com/office/drawing/2014/main" id="{9E260680-1E97-D546-BADB-7913D4827DC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68313" y="4809862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endParaRPr lang="it-IT" dirty="0"/>
          </a:p>
        </p:txBody>
      </p:sp>
      <p:sp>
        <p:nvSpPr>
          <p:cNvPr id="8" name="Segnaposto numero diapositiva 7">
            <a:extLst>
              <a:ext uri="{FF2B5EF4-FFF2-40B4-BE49-F238E27FC236}">
                <a16:creationId xmlns:a16="http://schemas.microsoft.com/office/drawing/2014/main" id="{FB1C59D9-B738-9143-84B9-911FF978BE2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524250" y="4809863"/>
            <a:ext cx="1358900" cy="27463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ACEF61E3-7C7C-8442-9910-F4F48F9FB7B8}" type="slidenum">
              <a:rPr lang="it-IT" smtClean="0"/>
              <a:pPr/>
              <a:t>‹N›</a:t>
            </a:fld>
            <a:endParaRPr lang="it-IT"/>
          </a:p>
        </p:txBody>
      </p:sp>
      <p:pic>
        <p:nvPicPr>
          <p:cNvPr id="9" name="Immagine 8">
            <a:extLst>
              <a:ext uri="{FF2B5EF4-FFF2-40B4-BE49-F238E27FC236}">
                <a16:creationId xmlns:a16="http://schemas.microsoft.com/office/drawing/2014/main" id="{8BC6B7FE-7EE0-40D7-84DA-74AC626AF77E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5220072" y="4443958"/>
            <a:ext cx="3576445" cy="6995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83225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9" r:id="rId2"/>
    <p:sldLayoutId id="2147483670" r:id="rId3"/>
    <p:sldLayoutId id="2147483668" r:id="rId4"/>
  </p:sldLayoutIdLst>
  <p:hf hdr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2800" b="1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295" userDrawn="1">
          <p15:clr>
            <a:srgbClr val="F26B43"/>
          </p15:clr>
        </p15:guide>
        <p15:guide id="2" orient="horz" pos="305" userDrawn="1">
          <p15:clr>
            <a:srgbClr val="F26B43"/>
          </p15:clr>
        </p15:guide>
        <p15:guide id="3" pos="5465" userDrawn="1">
          <p15:clr>
            <a:srgbClr val="F26B43"/>
          </p15:clr>
        </p15:guide>
        <p15:guide id="4" orient="horz" pos="894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7" Type="http://schemas.openxmlformats.org/officeDocument/2006/relationships/hyperlink" Target="mailto:m.zaccarini@confartigianatovicenza.it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hyperlink" Target="mailto:info@cleanstone.eu" TargetMode="External"/><Relationship Id="rId5" Type="http://schemas.openxmlformats.org/officeDocument/2006/relationships/hyperlink" Target="http://www.cleanstone.eu/" TargetMode="External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FCF35887-254D-4AF1-B8F1-13C61E9438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1470"/>
            <a:ext cx="6994751" cy="1368152"/>
          </a:xfrm>
          <a:prstGeom prst="rect">
            <a:avLst/>
          </a:prstGeom>
        </p:spPr>
      </p:pic>
      <p:pic>
        <p:nvPicPr>
          <p:cNvPr id="14" name="Immagine 13">
            <a:extLst>
              <a:ext uri="{FF2B5EF4-FFF2-40B4-BE49-F238E27FC236}">
                <a16:creationId xmlns:a16="http://schemas.microsoft.com/office/drawing/2014/main" id="{0F3AEFE3-B2CD-104F-A047-52787AE0AEE8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12004"/>
          <a:stretch/>
        </p:blipFill>
        <p:spPr>
          <a:xfrm rot="4011547">
            <a:off x="1248771" y="-1413485"/>
            <a:ext cx="7138259" cy="9543613"/>
          </a:xfrm>
          <a:prstGeom prst="rect">
            <a:avLst/>
          </a:prstGeom>
        </p:spPr>
      </p:pic>
      <p:sp>
        <p:nvSpPr>
          <p:cNvPr id="2" name="CasellaDiTesto 1">
            <a:extLst>
              <a:ext uri="{FF2B5EF4-FFF2-40B4-BE49-F238E27FC236}">
                <a16:creationId xmlns:a16="http://schemas.microsoft.com/office/drawing/2014/main" id="{5C303007-3142-45B3-87E9-21DC9BD01711}"/>
              </a:ext>
            </a:extLst>
          </p:cNvPr>
          <p:cNvSpPr txBox="1"/>
          <p:nvPr/>
        </p:nvSpPr>
        <p:spPr>
          <a:xfrm>
            <a:off x="107504" y="1773272"/>
            <a:ext cx="8460432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4000" b="1" dirty="0">
                <a:solidFill>
                  <a:schemeClr val="bg1"/>
                </a:solidFill>
              </a:rPr>
              <a:t>CLEANSTONE Project</a:t>
            </a:r>
          </a:p>
          <a:p>
            <a:pPr algn="ctr"/>
            <a:endParaRPr lang="it-IT" sz="3000" b="1" dirty="0">
              <a:solidFill>
                <a:schemeClr val="bg1"/>
              </a:solidFill>
            </a:endParaRPr>
          </a:p>
          <a:p>
            <a:pPr algn="ctr"/>
            <a:r>
              <a:rPr lang="it-IT" sz="3000" b="1" dirty="0">
                <a:solidFill>
                  <a:schemeClr val="bg1"/>
                </a:solidFill>
              </a:rPr>
              <a:t>Project meeting</a:t>
            </a:r>
          </a:p>
          <a:p>
            <a:pPr algn="ctr"/>
            <a:r>
              <a:rPr lang="it-IT" sz="3000" b="1" dirty="0">
                <a:solidFill>
                  <a:schemeClr val="bg1"/>
                </a:solidFill>
              </a:rPr>
              <a:t>20 </a:t>
            </a:r>
            <a:r>
              <a:rPr lang="en-GB" sz="3000" b="1" dirty="0">
                <a:solidFill>
                  <a:schemeClr val="bg1"/>
                </a:solidFill>
              </a:rPr>
              <a:t>May</a:t>
            </a:r>
            <a:r>
              <a:rPr lang="it-IT" sz="3000" b="1" dirty="0">
                <a:solidFill>
                  <a:schemeClr val="bg1"/>
                </a:solidFill>
              </a:rPr>
              <a:t> 2021</a:t>
            </a:r>
          </a:p>
          <a:p>
            <a:pPr algn="ctr"/>
            <a:endParaRPr lang="it-IT" sz="3200" b="1" dirty="0">
              <a:solidFill>
                <a:schemeClr val="bg1"/>
              </a:solidFill>
            </a:endParaRPr>
          </a:p>
          <a:p>
            <a:pPr algn="ctr"/>
            <a:r>
              <a:rPr lang="it-IT" sz="2000" b="1" dirty="0">
                <a:solidFill>
                  <a:schemeClr val="bg1"/>
                </a:solidFill>
              </a:rPr>
              <a:t>CONFARTIGIANATO IMPRESE VICENZA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3720794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olo 11">
            <a:extLst>
              <a:ext uri="{FF2B5EF4-FFF2-40B4-BE49-F238E27FC236}">
                <a16:creationId xmlns:a16="http://schemas.microsoft.com/office/drawing/2014/main" id="{5F629D1E-06B9-EC4F-B724-17F3D331C6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1724" y="65807"/>
            <a:ext cx="7886700" cy="993775"/>
          </a:xfrm>
        </p:spPr>
        <p:txBody>
          <a:bodyPr>
            <a:normAutofit/>
          </a:bodyPr>
          <a:lstStyle/>
          <a:p>
            <a:r>
              <a:rPr lang="it-IT" dirty="0">
                <a:latin typeface="+mn-lt"/>
              </a:rPr>
              <a:t>WP2 </a:t>
            </a:r>
            <a:r>
              <a:rPr lang="it-IT" dirty="0" err="1">
                <a:latin typeface="+mn-lt"/>
              </a:rPr>
              <a:t>updates</a:t>
            </a:r>
            <a:r>
              <a:rPr lang="it-IT" dirty="0">
                <a:latin typeface="+mn-lt"/>
              </a:rPr>
              <a:t>: WEBSITE AND CONTENTS</a:t>
            </a:r>
          </a:p>
        </p:txBody>
      </p:sp>
      <p:sp>
        <p:nvSpPr>
          <p:cNvPr id="10" name="Segnaposto piè di pagina 9">
            <a:extLst>
              <a:ext uri="{FF2B5EF4-FFF2-40B4-BE49-F238E27FC236}">
                <a16:creationId xmlns:a16="http://schemas.microsoft.com/office/drawing/2014/main" id="{E61AC85B-DD22-F541-A507-EFF498AE93C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251520" y="4678586"/>
            <a:ext cx="3086100" cy="274637"/>
          </a:xfrm>
        </p:spPr>
        <p:txBody>
          <a:bodyPr/>
          <a:lstStyle/>
          <a:p>
            <a:r>
              <a:rPr lang="it-IT" dirty="0"/>
              <a:t>CLEANSTONE –  PM 20/05/2021</a:t>
            </a:r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60608897-89EE-C541-A460-13BA8C6FD791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CEF61E3-7C7C-8442-9910-F4F48F9FB7B8}" type="slidenum">
              <a:rPr lang="it-IT" smtClean="0"/>
              <a:pPr/>
              <a:t>2</a:t>
            </a:fld>
            <a:endParaRPr lang="it-IT"/>
          </a:p>
        </p:txBody>
      </p:sp>
      <p:sp>
        <p:nvSpPr>
          <p:cNvPr id="13" name="Segnaposto testo 12">
            <a:extLst>
              <a:ext uri="{FF2B5EF4-FFF2-40B4-BE49-F238E27FC236}">
                <a16:creationId xmlns:a16="http://schemas.microsoft.com/office/drawing/2014/main" id="{C543AA48-1687-7247-9036-86257ACBF71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68312" y="1779662"/>
            <a:ext cx="8207375" cy="2592288"/>
          </a:xfrm>
        </p:spPr>
        <p:txBody>
          <a:bodyPr/>
          <a:lstStyle/>
          <a:p>
            <a:r>
              <a:rPr lang="en-GB" sz="1500" dirty="0"/>
              <a:t>Our Web SEO will soon prepare an insight analysis of CLEANSTONE website.</a:t>
            </a:r>
          </a:p>
          <a:p>
            <a:pPr>
              <a:buFontTx/>
              <a:buChar char="-"/>
            </a:pPr>
            <a:endParaRPr lang="en-GB" sz="1500" dirty="0"/>
          </a:p>
          <a:p>
            <a:r>
              <a:rPr lang="en-GB" sz="1500" dirty="0"/>
              <a:t>In collaboration with UNIUD, we are drafting a press release to be shared with all partners.</a:t>
            </a:r>
          </a:p>
          <a:p>
            <a:pPr>
              <a:buFontTx/>
              <a:buChar char="-"/>
            </a:pPr>
            <a:endParaRPr lang="en-GB" sz="1500" dirty="0"/>
          </a:p>
          <a:p>
            <a:r>
              <a:rPr lang="en-GB" sz="1500" dirty="0"/>
              <a:t>Any comments from your side? Have you tried to upload new contents to the website? Do you have news to be uploaded?</a:t>
            </a:r>
          </a:p>
          <a:p>
            <a:pPr>
              <a:buFontTx/>
              <a:buChar char="-"/>
            </a:pPr>
            <a:endParaRPr lang="it-IT" sz="1400" dirty="0"/>
          </a:p>
        </p:txBody>
      </p:sp>
    </p:spTree>
    <p:extLst>
      <p:ext uri="{BB962C8B-B14F-4D97-AF65-F5344CB8AC3E}">
        <p14:creationId xmlns:p14="http://schemas.microsoft.com/office/powerpoint/2010/main" val="7647484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piè di pagina 1">
            <a:extLst>
              <a:ext uri="{FF2B5EF4-FFF2-40B4-BE49-F238E27FC236}">
                <a16:creationId xmlns:a16="http://schemas.microsoft.com/office/drawing/2014/main" id="{CB925330-07C8-4C36-95FD-A44EA0CF0BBA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it-IT" dirty="0"/>
              <a:t>CLEANSTONE –  PM 20/05/2021</a:t>
            </a:r>
          </a:p>
          <a:p>
            <a:endParaRPr lang="it-IT" dirty="0"/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11818153-CE37-4BF2-B96D-36C1F4A42148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CEF61E3-7C7C-8442-9910-F4F48F9FB7B8}" type="slidenum">
              <a:rPr lang="it-IT" smtClean="0"/>
              <a:pPr/>
              <a:t>3</a:t>
            </a:fld>
            <a:endParaRPr lang="it-IT" dirty="0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F0B40A0B-BA5E-4D55-A31B-9CBD0191E64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68312" y="1419224"/>
            <a:ext cx="8207375" cy="3240758"/>
          </a:xfrm>
        </p:spPr>
        <p:txBody>
          <a:bodyPr/>
          <a:lstStyle/>
          <a:p>
            <a:r>
              <a:rPr lang="en-GB" sz="1500" dirty="0"/>
              <a:t>n.2 bilateral meetings, with UNIPD and UNIUD, to align on the structure and contents of the Italian legislation analysis;</a:t>
            </a:r>
          </a:p>
          <a:p>
            <a:r>
              <a:rPr lang="en-GB" sz="1500" dirty="0"/>
              <a:t>assumption: according to Italian legislation, the waste resulting from the stone extraction is not considered «waste»;</a:t>
            </a:r>
          </a:p>
          <a:p>
            <a:r>
              <a:rPr lang="en-GB" sz="1500" dirty="0"/>
              <a:t>Focus on the waste resulting from stone processing in terms of: 	</a:t>
            </a:r>
          </a:p>
          <a:p>
            <a:pPr lvl="1">
              <a:buFontTx/>
              <a:buChar char="-"/>
            </a:pPr>
            <a:r>
              <a:rPr lang="en-GB" sz="1500" dirty="0"/>
              <a:t>Recovery or disposal</a:t>
            </a:r>
          </a:p>
          <a:p>
            <a:pPr lvl="1">
              <a:buFontTx/>
              <a:buChar char="-"/>
            </a:pPr>
            <a:r>
              <a:rPr lang="en-GB" sz="1500" dirty="0"/>
              <a:t>Companies’ obligations</a:t>
            </a:r>
          </a:p>
          <a:p>
            <a:r>
              <a:rPr lang="en-GB" sz="1500" dirty="0"/>
              <a:t>Highlighting of differences in waste management between Italian regions (Veneto and Friuli Venezia Giulia).</a:t>
            </a:r>
          </a:p>
          <a:p>
            <a:r>
              <a:rPr lang="en-GB" sz="1500" dirty="0"/>
              <a:t>Final part addressing the needed changes in the Italian legal framework concerning the management of stone processing waste.</a:t>
            </a:r>
          </a:p>
          <a:p>
            <a:endParaRPr lang="it-IT" dirty="0"/>
          </a:p>
        </p:txBody>
      </p:sp>
      <p:sp>
        <p:nvSpPr>
          <p:cNvPr id="5" name="Titolo 4">
            <a:extLst>
              <a:ext uri="{FF2B5EF4-FFF2-40B4-BE49-F238E27FC236}">
                <a16:creationId xmlns:a16="http://schemas.microsoft.com/office/drawing/2014/main" id="{20AA6C79-09CD-4D5A-867B-89E6448E4A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6754" y="51470"/>
            <a:ext cx="7886700" cy="993775"/>
          </a:xfrm>
        </p:spPr>
        <p:txBody>
          <a:bodyPr>
            <a:normAutofit/>
          </a:bodyPr>
          <a:lstStyle/>
          <a:p>
            <a:r>
              <a:rPr lang="it-IT" dirty="0"/>
              <a:t>WP3 </a:t>
            </a:r>
            <a:r>
              <a:rPr lang="en-GB" dirty="0"/>
              <a:t>updates</a:t>
            </a:r>
            <a:r>
              <a:rPr lang="it-IT" dirty="0"/>
              <a:t>: </a:t>
            </a:r>
            <a:r>
              <a:rPr lang="en-GB" dirty="0"/>
              <a:t>Legislation</a:t>
            </a:r>
            <a:r>
              <a:rPr lang="it-IT" dirty="0"/>
              <a:t> Analysis</a:t>
            </a:r>
          </a:p>
        </p:txBody>
      </p:sp>
    </p:spTree>
    <p:extLst>
      <p:ext uri="{BB962C8B-B14F-4D97-AF65-F5344CB8AC3E}">
        <p14:creationId xmlns:p14="http://schemas.microsoft.com/office/powerpoint/2010/main" val="7046795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piè di pagina 1">
            <a:extLst>
              <a:ext uri="{FF2B5EF4-FFF2-40B4-BE49-F238E27FC236}">
                <a16:creationId xmlns:a16="http://schemas.microsoft.com/office/drawing/2014/main" id="{38270BE8-D370-422B-9E8C-1C6E1D43DE9D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it-IT" dirty="0"/>
              <a:t>CLEANSTONE –  PM 20/05/2021</a:t>
            </a:r>
          </a:p>
          <a:p>
            <a:endParaRPr lang="it-IT" dirty="0"/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648C5189-06DE-4CEC-BA10-9A6DEA5D97D3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CEF61E3-7C7C-8442-9910-F4F48F9FB7B8}" type="slidenum">
              <a:rPr lang="it-IT" smtClean="0"/>
              <a:pPr/>
              <a:t>4</a:t>
            </a:fld>
            <a:endParaRPr lang="it-IT" dirty="0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D2D1F035-BF8E-4F8E-91D0-387B050A428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68312" y="1419224"/>
            <a:ext cx="8207375" cy="3168750"/>
          </a:xfrm>
        </p:spPr>
        <p:txBody>
          <a:bodyPr/>
          <a:lstStyle/>
          <a:p>
            <a:r>
              <a:rPr lang="en-GB" sz="1500" dirty="0"/>
              <a:t>Stakeholder analysis:</a:t>
            </a:r>
          </a:p>
          <a:p>
            <a:pPr lvl="1"/>
            <a:r>
              <a:rPr lang="en-GB" sz="1500" dirty="0"/>
              <a:t>North-East area</a:t>
            </a:r>
          </a:p>
          <a:p>
            <a:pPr lvl="1"/>
            <a:r>
              <a:rPr lang="en-GB" sz="1500" dirty="0"/>
              <a:t>SMEs or consortia</a:t>
            </a:r>
          </a:p>
          <a:p>
            <a:pPr lvl="1"/>
            <a:r>
              <a:rPr lang="en-GB" sz="1500" dirty="0"/>
              <a:t>Stone sector value chain (extraction, cut, processing, waste management)</a:t>
            </a:r>
          </a:p>
          <a:p>
            <a:pPr lvl="1"/>
            <a:r>
              <a:rPr lang="en-GB" sz="1500" dirty="0"/>
              <a:t>Interest in sustainability</a:t>
            </a:r>
          </a:p>
          <a:p>
            <a:endParaRPr lang="en-GB" sz="1500" dirty="0"/>
          </a:p>
          <a:p>
            <a:r>
              <a:rPr lang="en-GB" sz="1500" dirty="0"/>
              <a:t>Stakeholder engagement:</a:t>
            </a:r>
          </a:p>
          <a:p>
            <a:pPr lvl="1"/>
            <a:r>
              <a:rPr lang="en-GB" sz="1500" dirty="0"/>
              <a:t>N.8 companies involved </a:t>
            </a:r>
          </a:p>
          <a:p>
            <a:pPr lvl="1"/>
            <a:r>
              <a:rPr lang="en-GB" sz="1500" dirty="0"/>
              <a:t>Company surveys and questionnaires</a:t>
            </a:r>
          </a:p>
          <a:p>
            <a:pPr lvl="1"/>
            <a:r>
              <a:rPr lang="en-GB" sz="1500" dirty="0"/>
              <a:t>Focus groups</a:t>
            </a:r>
          </a:p>
          <a:p>
            <a:endParaRPr lang="it-IT" dirty="0"/>
          </a:p>
        </p:txBody>
      </p:sp>
      <p:sp>
        <p:nvSpPr>
          <p:cNvPr id="5" name="Titolo 4">
            <a:extLst>
              <a:ext uri="{FF2B5EF4-FFF2-40B4-BE49-F238E27FC236}">
                <a16:creationId xmlns:a16="http://schemas.microsoft.com/office/drawing/2014/main" id="{C00F360C-950F-4BD6-A954-0B29B392CE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WP4 updates: </a:t>
            </a:r>
            <a:br>
              <a:rPr lang="en-GB" dirty="0"/>
            </a:br>
            <a:r>
              <a:rPr lang="en-GB" dirty="0"/>
              <a:t>BP identification and development</a:t>
            </a:r>
          </a:p>
        </p:txBody>
      </p:sp>
    </p:spTree>
    <p:extLst>
      <p:ext uri="{BB962C8B-B14F-4D97-AF65-F5344CB8AC3E}">
        <p14:creationId xmlns:p14="http://schemas.microsoft.com/office/powerpoint/2010/main" val="41500335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piè di pagina 1">
            <a:extLst>
              <a:ext uri="{FF2B5EF4-FFF2-40B4-BE49-F238E27FC236}">
                <a16:creationId xmlns:a16="http://schemas.microsoft.com/office/drawing/2014/main" id="{96A7293B-0076-430B-9A37-CF944DE91276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BD31C4DE-ECC0-4D1C-A3D9-6F117C4C1328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CEF61E3-7C7C-8442-9910-F4F48F9FB7B8}" type="slidenum">
              <a:rPr lang="it-IT" smtClean="0"/>
              <a:pPr/>
              <a:t>5</a:t>
            </a:fld>
            <a:endParaRPr lang="it-IT" dirty="0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B6974D71-375E-46BF-BEB3-BDEBB747575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42398" y="1406943"/>
            <a:ext cx="8207375" cy="2736701"/>
          </a:xfrm>
        </p:spPr>
        <p:txBody>
          <a:bodyPr/>
          <a:lstStyle/>
          <a:p>
            <a:r>
              <a:rPr lang="en-GB" sz="1500" dirty="0"/>
              <a:t>Context analysis: 	</a:t>
            </a:r>
          </a:p>
          <a:p>
            <a:pPr lvl="1"/>
            <a:r>
              <a:rPr lang="en-GB" sz="1500" dirty="0"/>
              <a:t>Environmental pre-assessment (implemented projects and plans)</a:t>
            </a:r>
          </a:p>
          <a:p>
            <a:pPr lvl="1"/>
            <a:r>
              <a:rPr lang="en-GB" sz="1500" dirty="0"/>
              <a:t>Research studies</a:t>
            </a:r>
          </a:p>
          <a:p>
            <a:pPr lvl="1"/>
            <a:r>
              <a:rPr lang="en-GB" sz="1500" dirty="0"/>
              <a:t>Questionnaires to SMEs (challenges, opportunities, stakeholders, processes and products, best practices, future plans, sustainability)</a:t>
            </a:r>
          </a:p>
          <a:p>
            <a:pPr lvl="1"/>
            <a:endParaRPr lang="en-GB" sz="1500" dirty="0"/>
          </a:p>
          <a:p>
            <a:pPr>
              <a:buFont typeface="Wingdings" panose="05000000000000000000" pitchFamily="2" charset="2"/>
              <a:buChar char="à"/>
            </a:pPr>
            <a:r>
              <a:rPr lang="en-GB" sz="1500" dirty="0"/>
              <a:t> Issues: high recovery costs (compared to disposal ones), inadequate legal framework, too large timing for authorizations, general suspicion towards using recycled materials, foreign competitiveness, lack of skilled labour</a:t>
            </a:r>
          </a:p>
          <a:p>
            <a:pPr>
              <a:buFont typeface="Wingdings" panose="05000000000000000000" pitchFamily="2" charset="2"/>
              <a:buChar char="à"/>
            </a:pPr>
            <a:r>
              <a:rPr lang="en-GB" sz="1500" dirty="0"/>
              <a:t> Responses: new products, R&amp;I, marketing strategies, environmental certifications</a:t>
            </a:r>
          </a:p>
          <a:p>
            <a:pPr>
              <a:buFont typeface="Wingdings" panose="05000000000000000000" pitchFamily="2" charset="2"/>
              <a:buChar char="à"/>
            </a:pPr>
            <a:r>
              <a:rPr lang="en-GB" sz="1500" dirty="0"/>
              <a:t> Relevant topics include, health and security, waste management, education, local communities, water, legislation, emissions</a:t>
            </a:r>
          </a:p>
        </p:txBody>
      </p:sp>
      <p:sp>
        <p:nvSpPr>
          <p:cNvPr id="5" name="Titolo 4">
            <a:extLst>
              <a:ext uri="{FF2B5EF4-FFF2-40B4-BE49-F238E27FC236}">
                <a16:creationId xmlns:a16="http://schemas.microsoft.com/office/drawing/2014/main" id="{11FA22DB-AC82-432F-9D22-032766D57F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dirty="0"/>
              <a:t>WP4 </a:t>
            </a:r>
            <a:r>
              <a:rPr lang="it-IT" dirty="0" err="1"/>
              <a:t>updates</a:t>
            </a:r>
            <a:r>
              <a:rPr lang="it-IT" dirty="0"/>
              <a:t>: </a:t>
            </a:r>
            <a:br>
              <a:rPr lang="it-IT" dirty="0"/>
            </a:br>
            <a:r>
              <a:rPr lang="en-GB" dirty="0"/>
              <a:t>BP identification and development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5221650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piè di pagina 1">
            <a:extLst>
              <a:ext uri="{FF2B5EF4-FFF2-40B4-BE49-F238E27FC236}">
                <a16:creationId xmlns:a16="http://schemas.microsoft.com/office/drawing/2014/main" id="{FFE03208-141C-49FD-B9DF-5808A4A7CDD4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50FFC422-0973-41F4-849A-D006EE420059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CEF61E3-7C7C-8442-9910-F4F48F9FB7B8}" type="slidenum">
              <a:rPr lang="it-IT" smtClean="0"/>
              <a:pPr/>
              <a:t>6</a:t>
            </a:fld>
            <a:endParaRPr lang="it-IT" dirty="0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507A98FD-866B-41D7-BC02-187B25D7DC7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GB" sz="1500" dirty="0"/>
          </a:p>
          <a:p>
            <a:r>
              <a:rPr lang="en-GB" sz="1500" dirty="0"/>
              <a:t>Ongoing activities:</a:t>
            </a:r>
          </a:p>
          <a:p>
            <a:pPr lvl="1"/>
            <a:r>
              <a:rPr lang="en-GB" sz="1500" dirty="0"/>
              <a:t>Training sessions for companies/consortia on sustainability and circular economy</a:t>
            </a:r>
          </a:p>
          <a:p>
            <a:pPr lvl="1"/>
            <a:r>
              <a:rPr lang="en-GB" sz="1500" dirty="0"/>
              <a:t>Analysis of the sustainability level</a:t>
            </a:r>
          </a:p>
          <a:p>
            <a:pPr lvl="1"/>
            <a:r>
              <a:rPr lang="en-GB" sz="1500" dirty="0"/>
              <a:t>Identification of sustainability KPIs (analysis and management of environmental impacts)</a:t>
            </a:r>
          </a:p>
          <a:p>
            <a:endParaRPr lang="en-GB" sz="1500" dirty="0"/>
          </a:p>
          <a:p>
            <a:r>
              <a:rPr lang="en-GB" sz="1500" dirty="0"/>
              <a:t>Next steps:</a:t>
            </a:r>
          </a:p>
          <a:p>
            <a:pPr lvl="1"/>
            <a:r>
              <a:rPr lang="en-GB" sz="1500" dirty="0"/>
              <a:t>Summary of implemented practices with regard to waste management and valorisation</a:t>
            </a:r>
          </a:p>
          <a:p>
            <a:pPr lvl="1"/>
            <a:r>
              <a:rPr lang="en-GB" sz="1500" dirty="0"/>
              <a:t>Identification of best practices</a:t>
            </a:r>
          </a:p>
        </p:txBody>
      </p:sp>
      <p:sp>
        <p:nvSpPr>
          <p:cNvPr id="5" name="Titolo 4">
            <a:extLst>
              <a:ext uri="{FF2B5EF4-FFF2-40B4-BE49-F238E27FC236}">
                <a16:creationId xmlns:a16="http://schemas.microsoft.com/office/drawing/2014/main" id="{E05D5536-9AE9-43AA-B4CC-D6AED9CDA8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dirty="0"/>
              <a:t>WP4 </a:t>
            </a:r>
            <a:r>
              <a:rPr lang="en-GB" dirty="0"/>
              <a:t>updates</a:t>
            </a:r>
            <a:r>
              <a:rPr lang="it-IT" dirty="0"/>
              <a:t>: </a:t>
            </a:r>
            <a:br>
              <a:rPr lang="it-IT" dirty="0"/>
            </a:br>
            <a:r>
              <a:rPr lang="en-GB" dirty="0"/>
              <a:t>BP identification and development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8061579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magine 8">
            <a:extLst>
              <a:ext uri="{FF2B5EF4-FFF2-40B4-BE49-F238E27FC236}">
                <a16:creationId xmlns:a16="http://schemas.microsoft.com/office/drawing/2014/main" id="{832A817B-0716-47BC-9FBA-C669C43290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1470"/>
            <a:ext cx="6994751" cy="1368152"/>
          </a:xfrm>
          <a:prstGeom prst="rect">
            <a:avLst/>
          </a:prstGeom>
        </p:spPr>
      </p:pic>
      <p:pic>
        <p:nvPicPr>
          <p:cNvPr id="14" name="Immagine 13">
            <a:extLst>
              <a:ext uri="{FF2B5EF4-FFF2-40B4-BE49-F238E27FC236}">
                <a16:creationId xmlns:a16="http://schemas.microsoft.com/office/drawing/2014/main" id="{0F3AEFE3-B2CD-104F-A047-52787AE0AEE8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12004"/>
          <a:stretch/>
        </p:blipFill>
        <p:spPr>
          <a:xfrm rot="4011547">
            <a:off x="1002870" y="-1363286"/>
            <a:ext cx="7138259" cy="9543613"/>
          </a:xfrm>
          <a:prstGeom prst="rect">
            <a:avLst/>
          </a:prstGeom>
        </p:spPr>
      </p:pic>
      <p:sp>
        <p:nvSpPr>
          <p:cNvPr id="8" name="CasellaDiTesto 7">
            <a:extLst>
              <a:ext uri="{FF2B5EF4-FFF2-40B4-BE49-F238E27FC236}">
                <a16:creationId xmlns:a16="http://schemas.microsoft.com/office/drawing/2014/main" id="{C5DBB080-BC74-4148-959E-3C055B62E17A}"/>
              </a:ext>
            </a:extLst>
          </p:cNvPr>
          <p:cNvSpPr txBox="1"/>
          <p:nvPr/>
        </p:nvSpPr>
        <p:spPr>
          <a:xfrm>
            <a:off x="347910" y="1504649"/>
            <a:ext cx="8616578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it-IT" sz="15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GB" sz="2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Thank you for your attention!</a:t>
            </a:r>
          </a:p>
          <a:p>
            <a:endParaRPr lang="en-GB" sz="15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it-IT" sz="15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it-IT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Programma Interreg V-A Italia-Austria 2014-2020</a:t>
            </a:r>
            <a:br>
              <a:rPr lang="it-IT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it-IT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ITAT 1056 – </a:t>
            </a:r>
            <a:r>
              <a:rPr lang="en-GB" sz="12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Cleanstone</a:t>
            </a:r>
            <a:endParaRPr lang="en-GB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  <a:hlinkClick r:id="rId5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r>
              <a:rPr lang="de-DE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www.cleanstone.eu</a:t>
            </a:r>
            <a:r>
              <a:rPr lang="de-DE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</a:p>
          <a:p>
            <a:r>
              <a:rPr lang="de-DE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info@cleanstone.eu</a:t>
            </a:r>
            <a:r>
              <a:rPr lang="de-DE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r>
              <a:rPr lang="de-DE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</a:t>
            </a:r>
            <a:r>
              <a:rPr lang="en-GB" sz="12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Cleanstoneproject</a:t>
            </a:r>
            <a:endParaRPr lang="en-GB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Contacts</a:t>
            </a:r>
            <a:r>
              <a:rPr lang="it-IT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r>
              <a:rPr lang="it-IT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Email: </a:t>
            </a:r>
            <a:r>
              <a:rPr lang="it-IT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m.zaccarini@confartigianatovicenza.it</a:t>
            </a:r>
            <a:endParaRPr lang="it-IT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it-IT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Tel: 0444.168487</a:t>
            </a:r>
          </a:p>
          <a:p>
            <a:endParaRPr lang="it-IT" sz="11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26644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175</TotalTime>
  <Words>459</Words>
  <Application>Microsoft Office PowerPoint</Application>
  <PresentationFormat>Presentazione su schermo (16:9)</PresentationFormat>
  <Paragraphs>75</Paragraphs>
  <Slides>7</Slides>
  <Notes>2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7</vt:i4>
      </vt:variant>
    </vt:vector>
  </HeadingPairs>
  <TitlesOfParts>
    <vt:vector size="11" baseType="lpstr">
      <vt:lpstr>Arial</vt:lpstr>
      <vt:lpstr>Calibri</vt:lpstr>
      <vt:lpstr>Wingdings</vt:lpstr>
      <vt:lpstr>Tema di Office</vt:lpstr>
      <vt:lpstr>Presentazione standard di PowerPoint</vt:lpstr>
      <vt:lpstr>WP2 updates: WEBSITE AND CONTENTS</vt:lpstr>
      <vt:lpstr>WP3 updates: Legislation Analysis</vt:lpstr>
      <vt:lpstr>WP4 updates:  BP identification and development</vt:lpstr>
      <vt:lpstr>WP4 updates:  BP identification and development</vt:lpstr>
      <vt:lpstr>WP4 updates:  BP identification and development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Domenico Lanzilotta</dc:creator>
  <cp:lastModifiedBy>Zaccarini Marialavia</cp:lastModifiedBy>
  <cp:revision>247</cp:revision>
  <dcterms:created xsi:type="dcterms:W3CDTF">2020-05-18T07:10:51Z</dcterms:created>
  <dcterms:modified xsi:type="dcterms:W3CDTF">2021-05-20T10:39:22Z</dcterms:modified>
</cp:coreProperties>
</file>