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package.core-properties+xml" PartName="/docProps/core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4"/>
  </p:sldMasterIdLst>
  <p:notesMasterIdLst>
    <p:notesMasterId r:id="rId5"/>
  </p:notesMasterIdLst>
  <p:sldIdLst>
    <p:sldId id="256" r:id="rId6"/>
    <p:sldId id="257" r:id="rId7"/>
    <p:sldId id="258" r:id="rId8"/>
  </p:sldIdLst>
  <p:sldSz cy="5143500" cx="9144000"/>
  <p:notesSz cx="6735750" cy="98663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158">
          <p15:clr>
            <a:srgbClr val="A4A3A4"/>
          </p15:clr>
        </p15:guide>
      </p15:sldGuideLst>
    </p:ext>
    <p:ext uri="http://customooxmlschemas.google.com/">
      <go:slidesCustomData xmlns:go="http://customooxmlschemas.google.com/" r:id="rId9" roundtripDataSignature="AMtx7mjelIMXHXN2oVhBspFXm/5mhu3uBg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158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customschemas.google.com/relationships/presentationmetadata" Target="meta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18831" cy="49502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15373" y="0"/>
            <a:ext cx="2918831" cy="495029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409575" y="1233488"/>
            <a:ext cx="5916613" cy="3328987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9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9371286"/>
            <a:ext cx="2918831" cy="49502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en-GB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1:notes"/>
          <p:cNvSpPr/>
          <p:nvPr>
            <p:ph idx="2" type="sldImg"/>
          </p:nvPr>
        </p:nvSpPr>
        <p:spPr>
          <a:xfrm>
            <a:off x="409575" y="1233488"/>
            <a:ext cx="5916613" cy="3328987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39" name="Google Shape;39;p1:notes"/>
          <p:cNvSpPr txBox="1"/>
          <p:nvPr>
            <p:ph idx="1" type="body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-GB"/>
              <a:t>\\</a:t>
            </a:r>
            <a:endParaRPr/>
          </a:p>
        </p:txBody>
      </p:sp>
      <p:sp>
        <p:nvSpPr>
          <p:cNvPr id="40" name="Google Shape;40;p1:notes"/>
          <p:cNvSpPr txBox="1"/>
          <p:nvPr>
            <p:ph idx="12" type="sldNum"/>
          </p:nvPr>
        </p:nvSpPr>
        <p:spPr>
          <a:xfrm>
            <a:off x="3815373" y="9371286"/>
            <a:ext cx="2918831" cy="49502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2:notes"/>
          <p:cNvSpPr txBox="1"/>
          <p:nvPr>
            <p:ph idx="1" type="body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8" name="Google Shape;48;p2:notes"/>
          <p:cNvSpPr/>
          <p:nvPr>
            <p:ph idx="2" type="sldImg"/>
          </p:nvPr>
        </p:nvSpPr>
        <p:spPr>
          <a:xfrm>
            <a:off x="409575" y="1233488"/>
            <a:ext cx="5916613" cy="3328987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3:notes"/>
          <p:cNvSpPr txBox="1"/>
          <p:nvPr>
            <p:ph idx="1" type="body"/>
          </p:nvPr>
        </p:nvSpPr>
        <p:spPr>
          <a:xfrm>
            <a:off x="673577" y="4748163"/>
            <a:ext cx="5388610" cy="3884861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6" name="Google Shape;56;p3:notes"/>
          <p:cNvSpPr/>
          <p:nvPr>
            <p:ph idx="2" type="sldImg"/>
          </p:nvPr>
        </p:nvSpPr>
        <p:spPr>
          <a:xfrm>
            <a:off x="409575" y="1233488"/>
            <a:ext cx="5916613" cy="3328987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uota" showMasterSp="0">
  <p:cSld name="Vuota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esto">
  <p:cSld name="Testo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6"/>
          <p:cNvSpPr txBox="1"/>
          <p:nvPr>
            <p:ph idx="11" type="ftr"/>
          </p:nvPr>
        </p:nvSpPr>
        <p:spPr>
          <a:xfrm>
            <a:off x="468313" y="4809862"/>
            <a:ext cx="3086100" cy="274637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>
                <a:latin typeface="Arial"/>
                <a:ea typeface="Arial"/>
                <a:cs typeface="Arial"/>
                <a:sym typeface="Arial"/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0" name="Google Shape;20;p6"/>
          <p:cNvSpPr txBox="1"/>
          <p:nvPr>
            <p:ph idx="12" type="sldNum"/>
          </p:nvPr>
        </p:nvSpPr>
        <p:spPr>
          <a:xfrm>
            <a:off x="3524250" y="4809863"/>
            <a:ext cx="1358900" cy="27463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  <p:sp>
        <p:nvSpPr>
          <p:cNvPr id="21" name="Google Shape;21;p6"/>
          <p:cNvSpPr txBox="1"/>
          <p:nvPr>
            <p:ph idx="1" type="body"/>
          </p:nvPr>
        </p:nvSpPr>
        <p:spPr>
          <a:xfrm>
            <a:off x="468312" y="1419224"/>
            <a:ext cx="8207375" cy="273670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355600" lvl="0" marL="457200" marR="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55600" lvl="1" marL="9144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55600" lvl="3" marL="18288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55600" lvl="4" marL="22860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4325" lvl="5" marL="27432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4325" lvl="6" marL="32004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4325" lvl="7" marL="36576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4325" lvl="8" marL="41148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2" name="Google Shape;22;p6"/>
          <p:cNvSpPr txBox="1"/>
          <p:nvPr>
            <p:ph type="title"/>
          </p:nvPr>
        </p:nvSpPr>
        <p:spPr>
          <a:xfrm>
            <a:off x="476754" y="51470"/>
            <a:ext cx="7886700" cy="9937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pos="295">
          <p15:clr>
            <a:srgbClr val="FBAE40"/>
          </p15:clr>
        </p15:guide>
        <p15:guide id="2" pos="2064">
          <p15:clr>
            <a:srgbClr val="FBAE40"/>
          </p15:clr>
        </p15:guide>
        <p15:guide id="3" pos="3833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esto e immagine">
  <p:cSld name="Testo e immagine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7"/>
          <p:cNvSpPr txBox="1"/>
          <p:nvPr>
            <p:ph idx="1" type="body"/>
          </p:nvPr>
        </p:nvSpPr>
        <p:spPr>
          <a:xfrm>
            <a:off x="474646" y="1419224"/>
            <a:ext cx="4596219" cy="273670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2100"/>
              <a:buFont typeface="Arial"/>
              <a:buNone/>
              <a:defRPr b="0" i="0" sz="210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28600" lvl="1" marL="9144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lvl="2" marL="13716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lvl="3" marL="18288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1350"/>
              <a:buFont typeface="Arial"/>
              <a:buNone/>
              <a:defRPr b="0" i="0" sz="135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lvl="4" marL="22860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1350"/>
              <a:buFont typeface="Arial"/>
              <a:buNone/>
              <a:defRPr b="0" i="0" sz="135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4325" lvl="5" marL="27432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4325" lvl="6" marL="32004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4325" lvl="7" marL="36576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4325" lvl="8" marL="41148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5" name="Google Shape;25;p7"/>
          <p:cNvSpPr/>
          <p:nvPr>
            <p:ph idx="2" type="pic"/>
          </p:nvPr>
        </p:nvSpPr>
        <p:spPr>
          <a:xfrm>
            <a:off x="5435600" y="1419225"/>
            <a:ext cx="3233853" cy="27367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26" name="Google Shape;26;p7"/>
          <p:cNvSpPr txBox="1"/>
          <p:nvPr>
            <p:ph type="title"/>
          </p:nvPr>
        </p:nvSpPr>
        <p:spPr>
          <a:xfrm>
            <a:off x="476754" y="51470"/>
            <a:ext cx="7886700" cy="9937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7"/>
          <p:cNvSpPr txBox="1"/>
          <p:nvPr>
            <p:ph idx="11" type="ftr"/>
          </p:nvPr>
        </p:nvSpPr>
        <p:spPr>
          <a:xfrm>
            <a:off x="468313" y="4809862"/>
            <a:ext cx="3086100" cy="274637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>
                <a:latin typeface="Arial"/>
                <a:ea typeface="Arial"/>
                <a:cs typeface="Arial"/>
                <a:sym typeface="Arial"/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7"/>
          <p:cNvSpPr txBox="1"/>
          <p:nvPr>
            <p:ph idx="12" type="sldNum"/>
          </p:nvPr>
        </p:nvSpPr>
        <p:spPr>
          <a:xfrm>
            <a:off x="3524250" y="4809863"/>
            <a:ext cx="1358900" cy="27463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</p:spTree>
  </p:cSld>
  <p:clrMapOvr>
    <a:masterClrMapping/>
  </p:clrMapOvr>
  <p:extLst>
    <p:ext uri="{DCECCB84-F9BA-43D5-87BE-67443E8EF086}">
      <p15:sldGuideLst>
        <p15:guide id="1" pos="3424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esto - 3 immagini">
  <p:cSld name="Testo - 3 immagini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8"/>
          <p:cNvSpPr txBox="1"/>
          <p:nvPr>
            <p:ph idx="1" type="body"/>
          </p:nvPr>
        </p:nvSpPr>
        <p:spPr>
          <a:xfrm>
            <a:off x="474546" y="1447800"/>
            <a:ext cx="8194907" cy="9937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2100"/>
              <a:buFont typeface="Arial"/>
              <a:buNone/>
              <a:defRPr b="0" i="0" sz="210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28600" lvl="1" marL="9144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1800"/>
              <a:buFont typeface="Arial"/>
              <a:buNone/>
              <a:defRPr b="0" i="0" sz="180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28600" lvl="2" marL="13716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1500"/>
              <a:buFont typeface="Arial"/>
              <a:buNone/>
              <a:defRPr b="0" i="0" sz="150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28600" lvl="3" marL="18288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1350"/>
              <a:buFont typeface="Arial"/>
              <a:buNone/>
              <a:defRPr b="0" i="0" sz="135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28600" lvl="4" marL="22860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rgbClr val="675E50"/>
              </a:buClr>
              <a:buSzPts val="1350"/>
              <a:buFont typeface="Arial"/>
              <a:buNone/>
              <a:defRPr b="0" i="0" sz="1350" u="none" cap="none" strike="noStrike">
                <a:solidFill>
                  <a:srgbClr val="675E5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4325" lvl="5" marL="27432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4325" lvl="6" marL="32004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4325" lvl="7" marL="36576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4325" lvl="8" marL="4114800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1" name="Google Shape;31;p8"/>
          <p:cNvSpPr/>
          <p:nvPr>
            <p:ph idx="2" type="pic"/>
          </p:nvPr>
        </p:nvSpPr>
        <p:spPr>
          <a:xfrm>
            <a:off x="456109" y="2686035"/>
            <a:ext cx="2574653" cy="155254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2" name="Google Shape;32;p8"/>
          <p:cNvSpPr txBox="1"/>
          <p:nvPr>
            <p:ph idx="11" type="ftr"/>
          </p:nvPr>
        </p:nvSpPr>
        <p:spPr>
          <a:xfrm>
            <a:off x="468313" y="4809862"/>
            <a:ext cx="3086100" cy="274637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>
                <a:latin typeface="Arial"/>
                <a:ea typeface="Arial"/>
                <a:cs typeface="Arial"/>
                <a:sym typeface="Arial"/>
              </a:defRPr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3" name="Google Shape;33;p8"/>
          <p:cNvSpPr txBox="1"/>
          <p:nvPr>
            <p:ph idx="12" type="sldNum"/>
          </p:nvPr>
        </p:nvSpPr>
        <p:spPr>
          <a:xfrm>
            <a:off x="3524250" y="4809863"/>
            <a:ext cx="1358900" cy="27463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algn="r">
              <a:spcBef>
                <a:spcPts val="0"/>
              </a:spcBef>
              <a:buNone/>
              <a:defRPr b="1" i="0" sz="12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  <p:sp>
        <p:nvSpPr>
          <p:cNvPr id="34" name="Google Shape;34;p8"/>
          <p:cNvSpPr/>
          <p:nvPr>
            <p:ph idx="3" type="pic"/>
          </p:nvPr>
        </p:nvSpPr>
        <p:spPr>
          <a:xfrm>
            <a:off x="3292748" y="2671028"/>
            <a:ext cx="2574653" cy="155254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5" name="Google Shape;35;p8"/>
          <p:cNvSpPr/>
          <p:nvPr>
            <p:ph idx="4" type="pic"/>
          </p:nvPr>
        </p:nvSpPr>
        <p:spPr>
          <a:xfrm>
            <a:off x="6101035" y="2671027"/>
            <a:ext cx="2574653" cy="155254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chemeClr val="dk1"/>
              </a:buClr>
              <a:buSzPts val="2100"/>
              <a:buFont typeface="Arial"/>
              <a:buNone/>
              <a:defRPr b="0" i="0" sz="21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500"/>
              <a:buFont typeface="Arial"/>
              <a:buChar char="•"/>
              <a:defRPr b="0" i="0" sz="15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90000"/>
              </a:lnSpc>
              <a:spcBef>
                <a:spcPts val="375"/>
              </a:spcBef>
              <a:spcAft>
                <a:spcPts val="0"/>
              </a:spcAft>
              <a:buClr>
                <a:schemeClr val="dk1"/>
              </a:buClr>
              <a:buSzPts val="1350"/>
              <a:buFont typeface="Arial"/>
              <a:buChar char="•"/>
              <a:defRPr b="0" i="0" sz="135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36" name="Google Shape;36;p8"/>
          <p:cNvSpPr txBox="1"/>
          <p:nvPr>
            <p:ph type="title"/>
          </p:nvPr>
        </p:nvSpPr>
        <p:spPr>
          <a:xfrm>
            <a:off x="476754" y="51470"/>
            <a:ext cx="7886700" cy="9937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pos="295">
          <p15:clr>
            <a:srgbClr val="FBAE40"/>
          </p15:clr>
        </p15:guide>
        <p15:guide id="2" pos="2064">
          <p15:clr>
            <a:srgbClr val="FBAE40"/>
          </p15:clr>
        </p15:guide>
        <p15:guide id="3" pos="3833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image" Target="../media/image1.png"/><Relationship Id="rId3" Type="http://schemas.openxmlformats.org/officeDocument/2006/relationships/image" Target="../media/image3.png"/><Relationship Id="rId4" Type="http://schemas.openxmlformats.org/officeDocument/2006/relationships/slideLayout" Target="../slideLayouts/slideLayout1.xml"/><Relationship Id="rId5" Type="http://schemas.openxmlformats.org/officeDocument/2006/relationships/slideLayout" Target="../slideLayouts/slideLayout2.xml"/><Relationship Id="rId6" Type="http://schemas.openxmlformats.org/officeDocument/2006/relationships/slideLayout" Target="../slideLayouts/slideLayout3.xml"/><Relationship Id="rId7" Type="http://schemas.openxmlformats.org/officeDocument/2006/relationships/slideLayout" Target="../slideLayouts/slideLayout4.xml"/><Relationship Id="rId8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Google Shape;10;p4"/>
          <p:cNvPicPr preferRelativeResize="0"/>
          <p:nvPr/>
        </p:nvPicPr>
        <p:blipFill rotWithShape="1">
          <a:blip r:embed="rId1">
            <a:alphaModFix/>
          </a:blip>
          <a:srcRect b="0" l="0" r="28622" t="75065"/>
          <a:stretch/>
        </p:blipFill>
        <p:spPr>
          <a:xfrm>
            <a:off x="250825" y="0"/>
            <a:ext cx="8893175" cy="1294477"/>
          </a:xfrm>
          <a:prstGeom prst="rect">
            <a:avLst/>
          </a:prstGeom>
          <a:noFill/>
          <a:ln>
            <a:noFill/>
          </a:ln>
        </p:spPr>
      </p:pic>
      <p:pic>
        <p:nvPicPr>
          <p:cNvPr id="11" name="Google Shape;11;p4"/>
          <p:cNvPicPr preferRelativeResize="0"/>
          <p:nvPr/>
        </p:nvPicPr>
        <p:blipFill rotWithShape="1">
          <a:blip r:embed="rId2">
            <a:alphaModFix/>
          </a:blip>
          <a:srcRect b="0" l="0" r="52537" t="0"/>
          <a:stretch/>
        </p:blipFill>
        <p:spPr>
          <a:xfrm>
            <a:off x="5220072" y="4764179"/>
            <a:ext cx="1350481" cy="366001"/>
          </a:xfrm>
          <a:prstGeom prst="rect">
            <a:avLst/>
          </a:prstGeom>
          <a:noFill/>
          <a:ln>
            <a:noFill/>
          </a:ln>
        </p:spPr>
      </p:pic>
      <p:sp>
        <p:nvSpPr>
          <p:cNvPr id="12" name="Google Shape;12;p4"/>
          <p:cNvSpPr/>
          <p:nvPr/>
        </p:nvSpPr>
        <p:spPr>
          <a:xfrm>
            <a:off x="-36512" y="4703978"/>
            <a:ext cx="5070764" cy="460060"/>
          </a:xfrm>
          <a:prstGeom prst="rect">
            <a:avLst/>
          </a:prstGeom>
          <a:solidFill>
            <a:srgbClr val="917E70"/>
          </a:solidFill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rgbClr val="917E7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3" name="Google Shape;13;p4"/>
          <p:cNvSpPr txBox="1"/>
          <p:nvPr>
            <p:ph type="title"/>
          </p:nvPr>
        </p:nvSpPr>
        <p:spPr>
          <a:xfrm>
            <a:off x="501724" y="65807"/>
            <a:ext cx="7886700" cy="9937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Arial"/>
              <a:buNone/>
              <a:defRPr b="1" i="0" sz="2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4" name="Google Shape;14;p4"/>
          <p:cNvSpPr txBox="1"/>
          <p:nvPr>
            <p:ph idx="11" type="ftr"/>
          </p:nvPr>
        </p:nvSpPr>
        <p:spPr>
          <a:xfrm>
            <a:off x="468313" y="4809862"/>
            <a:ext cx="3086100" cy="274637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15" name="Google Shape;15;p4"/>
          <p:cNvSpPr txBox="1"/>
          <p:nvPr>
            <p:ph idx="12" type="sldNum"/>
          </p:nvPr>
        </p:nvSpPr>
        <p:spPr>
          <a:xfrm>
            <a:off x="3524250" y="4809863"/>
            <a:ext cx="1358900" cy="27463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  <p:pic>
        <p:nvPicPr>
          <p:cNvPr id="16" name="Google Shape;16;p4"/>
          <p:cNvPicPr preferRelativeResize="0"/>
          <p:nvPr/>
        </p:nvPicPr>
        <p:blipFill rotWithShape="1">
          <a:blip r:embed="rId3">
            <a:alphaModFix/>
          </a:blip>
          <a:srcRect b="31229" l="51953" r="-1084" t="9970"/>
          <a:stretch/>
        </p:blipFill>
        <p:spPr>
          <a:xfrm>
            <a:off x="6804248" y="4751364"/>
            <a:ext cx="2251528" cy="346607"/>
          </a:xfrm>
          <a:prstGeom prst="rect">
            <a:avLst/>
          </a:prstGeom>
          <a:noFill/>
          <a:ln>
            <a:noFill/>
          </a:ln>
        </p:spPr>
      </p:pic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4"/>
    <p:sldLayoutId id="2147483650" r:id="rId5"/>
    <p:sldLayoutId id="2147483651" r:id="rId6"/>
    <p:sldLayoutId id="2147483652" r:id="rId7"/>
  </p:sldLayoutIdLst>
  <p:hf dt="0" ftr="0" hdr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  <p:extLst>
    <p:ext uri="{27BBF7A9-308A-43DC-89C8-2F10F3537804}">
      <p15:sldGuideLst>
        <p15:guide id="1" pos="295">
          <p15:clr>
            <a:srgbClr val="F26B43"/>
          </p15:clr>
        </p15:guide>
        <p15:guide id="2" orient="horz" pos="305">
          <p15:clr>
            <a:srgbClr val="F26B43"/>
          </p15:clr>
        </p15:guide>
        <p15:guide id="3" pos="5465">
          <p15:clr>
            <a:srgbClr val="F26B43"/>
          </p15:clr>
        </p15:guide>
        <p15:guide id="4" orient="horz" pos="89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4.png"/><Relationship Id="rId4" Type="http://schemas.openxmlformats.org/officeDocument/2006/relationships/image" Target="../media/image1.png"/><Relationship Id="rId5" Type="http://schemas.openxmlformats.org/officeDocument/2006/relationships/image" Target="../media/image3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2" name="Google Shape;42;p1"/>
          <p:cNvPicPr preferRelativeResize="0"/>
          <p:nvPr/>
        </p:nvPicPr>
        <p:blipFill rotWithShape="1">
          <a:blip r:embed="rId3">
            <a:alphaModFix/>
          </a:blip>
          <a:srcRect b="0" l="0" r="12003" t="0"/>
          <a:stretch/>
        </p:blipFill>
        <p:spPr>
          <a:xfrm rot="4011547">
            <a:off x="1075786" y="-1263940"/>
            <a:ext cx="7138259" cy="9543613"/>
          </a:xfrm>
          <a:prstGeom prst="rect">
            <a:avLst/>
          </a:prstGeom>
          <a:noFill/>
          <a:ln>
            <a:noFill/>
          </a:ln>
        </p:spPr>
      </p:pic>
      <p:sp>
        <p:nvSpPr>
          <p:cNvPr id="43" name="Google Shape;43;p1"/>
          <p:cNvSpPr txBox="1"/>
          <p:nvPr/>
        </p:nvSpPr>
        <p:spPr>
          <a:xfrm>
            <a:off x="539552" y="1986393"/>
            <a:ext cx="8208900" cy="2986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GB" sz="48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Cleanstone Project</a:t>
            </a:r>
            <a:endParaRPr/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15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1500">
                <a:solidFill>
                  <a:schemeClr val="lt1"/>
                </a:solidFill>
              </a:rPr>
              <a:t>Confartigianato Imprese Vicenza</a:t>
            </a:r>
            <a:endParaRPr/>
          </a:p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15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15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15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15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15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1" i="0" sz="1500" u="none" cap="none" strike="noStrike">
              <a:solidFill>
                <a:schemeClr val="lt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i="0" lang="en-GB" sz="1000" u="none" cap="none" strike="noStrike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Date: Online Meeting, 10.03.21</a:t>
            </a:r>
            <a:endParaRPr/>
          </a:p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1" lang="en-GB" sz="1000">
                <a:solidFill>
                  <a:schemeClr val="lt1"/>
                </a:solidFill>
                <a:latin typeface="Arial"/>
                <a:ea typeface="Arial"/>
                <a:cs typeface="Arial"/>
                <a:sym typeface="Arial"/>
              </a:rPr>
              <a:t>Author: CONFARTIGIANATO IMPRESE VICENZA</a:t>
            </a:r>
            <a:endParaRPr/>
          </a:p>
        </p:txBody>
      </p:sp>
      <p:pic>
        <p:nvPicPr>
          <p:cNvPr id="44" name="Google Shape;44;p1"/>
          <p:cNvPicPr preferRelativeResize="0"/>
          <p:nvPr/>
        </p:nvPicPr>
        <p:blipFill rotWithShape="1">
          <a:blip r:embed="rId4">
            <a:alphaModFix/>
          </a:blip>
          <a:srcRect b="0" l="0" r="52537" t="0"/>
          <a:stretch/>
        </p:blipFill>
        <p:spPr>
          <a:xfrm>
            <a:off x="251520" y="526312"/>
            <a:ext cx="1943448" cy="526704"/>
          </a:xfrm>
          <a:prstGeom prst="rect">
            <a:avLst/>
          </a:prstGeom>
          <a:noFill/>
          <a:ln>
            <a:noFill/>
          </a:ln>
        </p:spPr>
      </p:pic>
      <p:pic>
        <p:nvPicPr>
          <p:cNvPr id="45" name="Google Shape;45;p1"/>
          <p:cNvPicPr preferRelativeResize="0"/>
          <p:nvPr/>
        </p:nvPicPr>
        <p:blipFill rotWithShape="1">
          <a:blip r:embed="rId5">
            <a:alphaModFix/>
          </a:blip>
          <a:srcRect b="31229" l="51953" r="-1084" t="9970"/>
          <a:stretch/>
        </p:blipFill>
        <p:spPr>
          <a:xfrm>
            <a:off x="2812241" y="454681"/>
            <a:ext cx="4352047" cy="669967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2"/>
          <p:cNvSpPr txBox="1"/>
          <p:nvPr>
            <p:ph idx="11" type="ftr"/>
          </p:nvPr>
        </p:nvSpPr>
        <p:spPr>
          <a:xfrm>
            <a:off x="468313" y="4809862"/>
            <a:ext cx="3086100" cy="274637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1" name="Google Shape;51;p2"/>
          <p:cNvSpPr txBox="1"/>
          <p:nvPr>
            <p:ph idx="12" type="sldNum"/>
          </p:nvPr>
        </p:nvSpPr>
        <p:spPr>
          <a:xfrm>
            <a:off x="3524250" y="4809863"/>
            <a:ext cx="1358900" cy="27463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  <p:sp>
        <p:nvSpPr>
          <p:cNvPr id="52" name="Google Shape;52;p2"/>
          <p:cNvSpPr txBox="1"/>
          <p:nvPr>
            <p:ph idx="1" type="body"/>
          </p:nvPr>
        </p:nvSpPr>
        <p:spPr>
          <a:xfrm>
            <a:off x="439831" y="1275606"/>
            <a:ext cx="8207375" cy="34390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675E50"/>
              </a:buClr>
              <a:buSzPts val="1600"/>
              <a:buNone/>
            </a:pPr>
            <a:r>
              <a:rPr b="1" lang="en-GB" sz="1600"/>
              <a:t>1. Stakeholder engagement and context analysis:</a:t>
            </a:r>
            <a:endParaRPr b="1" sz="1600"/>
          </a:p>
          <a:p>
            <a:pPr indent="-171450" lvl="0" marL="17145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1600"/>
              <a:buChar char="•"/>
            </a:pPr>
            <a:r>
              <a:rPr lang="en-GB" sz="1600"/>
              <a:t>Goal: identifying relevant KPIs of environmental monitoring and sustainability indexes in order to help SMEs in managing production processes with minimum environmental impact.</a:t>
            </a:r>
            <a:endParaRPr sz="1600"/>
          </a:p>
          <a:p>
            <a:pPr indent="-171450" lvl="0" marL="17145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1600"/>
              <a:buChar char="•"/>
            </a:pPr>
            <a:r>
              <a:rPr lang="en-GB" sz="1600"/>
              <a:t>Involvement of companies operating in all stages of the stone processing chain (including waste managers).</a:t>
            </a:r>
            <a:endParaRPr sz="1600"/>
          </a:p>
          <a:p>
            <a:pPr indent="-171450" lvl="0" marL="17145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1600"/>
              <a:buChar char="•"/>
            </a:pPr>
            <a:r>
              <a:rPr lang="en-GB" sz="1600"/>
              <a:t>Legal framework: ISO 14001 standard, GRI standard, SDG’S AGENDA 2030.</a:t>
            </a:r>
            <a:endParaRPr sz="1600"/>
          </a:p>
          <a:p>
            <a:pPr indent="-171450" lvl="0" marL="17145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1600"/>
              <a:buChar char="•"/>
            </a:pPr>
            <a:r>
              <a:rPr lang="en-GB" sz="1600"/>
              <a:t>Our consultant is currently analysing the information collected from our visits and online interviews to the companies.</a:t>
            </a:r>
            <a:endParaRPr sz="1600"/>
          </a:p>
          <a:p>
            <a:pPr indent="0" lvl="0" marL="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1600"/>
              <a:buNone/>
            </a:pPr>
            <a:r>
              <a:t/>
            </a:r>
            <a:endParaRPr sz="1600"/>
          </a:p>
          <a:p>
            <a:pPr indent="0" lvl="0" marL="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1600"/>
              <a:buNone/>
            </a:pPr>
            <a:r>
              <a:rPr b="1" lang="en-GB" sz="1600"/>
              <a:t>2. Analysis of the Italian legislation regulating waste products deriving from stone processing.</a:t>
            </a:r>
            <a:endParaRPr b="1" sz="1600"/>
          </a:p>
          <a:p>
            <a:pPr indent="-44450" lvl="0" marL="17145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53" name="Google Shape;53;p2"/>
          <p:cNvSpPr txBox="1"/>
          <p:nvPr>
            <p:ph type="title"/>
          </p:nvPr>
        </p:nvSpPr>
        <p:spPr>
          <a:xfrm>
            <a:off x="323528" y="363925"/>
            <a:ext cx="7886700" cy="57606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800"/>
              <a:buFont typeface="Arial"/>
              <a:buNone/>
            </a:pPr>
            <a:r>
              <a:rPr lang="en-GB"/>
              <a:t>Ongoing activities: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3"/>
          <p:cNvSpPr txBox="1"/>
          <p:nvPr>
            <p:ph idx="11" type="ftr"/>
          </p:nvPr>
        </p:nvSpPr>
        <p:spPr>
          <a:xfrm>
            <a:off x="468313" y="4809862"/>
            <a:ext cx="3086100" cy="274637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9" name="Google Shape;59;p3"/>
          <p:cNvSpPr txBox="1"/>
          <p:nvPr>
            <p:ph idx="12" type="sldNum"/>
          </p:nvPr>
        </p:nvSpPr>
        <p:spPr>
          <a:xfrm>
            <a:off x="3524250" y="4809863"/>
            <a:ext cx="1358900" cy="27463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-GB"/>
              <a:t>‹#›</a:t>
            </a:fld>
            <a:endParaRPr/>
          </a:p>
        </p:txBody>
      </p:sp>
      <p:sp>
        <p:nvSpPr>
          <p:cNvPr id="60" name="Google Shape;60;p3"/>
          <p:cNvSpPr txBox="1"/>
          <p:nvPr>
            <p:ph idx="1" type="body"/>
          </p:nvPr>
        </p:nvSpPr>
        <p:spPr>
          <a:xfrm>
            <a:off x="436984" y="1530368"/>
            <a:ext cx="8207375" cy="273670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457200" lvl="0" marL="45720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675E50"/>
              </a:buClr>
              <a:buSzPts val="1600"/>
              <a:buAutoNum type="arabicPeriod"/>
            </a:pPr>
            <a:r>
              <a:rPr lang="en-GB" sz="1600"/>
              <a:t>Meeting companies for a short training in order to share results from the previous step and trigger an open discussion conveying a shared vocabulary and concepts of sustainability.</a:t>
            </a:r>
            <a:endParaRPr/>
          </a:p>
          <a:p>
            <a:pPr indent="-355600" lvl="0" marL="45720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1600"/>
              <a:buNone/>
            </a:pPr>
            <a:r>
              <a:t/>
            </a:r>
            <a:endParaRPr sz="1600"/>
          </a:p>
          <a:p>
            <a:pPr indent="-457200" lvl="0" marL="45720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1600"/>
              <a:buAutoNum type="arabicPeriod"/>
            </a:pPr>
            <a:r>
              <a:rPr lang="en-GB" sz="1600"/>
              <a:t>Providing support for the identification of best practices on waste management and waste development. </a:t>
            </a:r>
            <a:endParaRPr/>
          </a:p>
          <a:p>
            <a:pPr indent="-355600" lvl="0" marL="45720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1600"/>
              <a:buNone/>
            </a:pPr>
            <a:r>
              <a:t/>
            </a:r>
            <a:endParaRPr sz="1600"/>
          </a:p>
          <a:p>
            <a:pPr indent="-457200" lvl="0" marL="45720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1600"/>
              <a:buAutoNum type="arabicPeriod"/>
            </a:pPr>
            <a:r>
              <a:rPr lang="en-GB" sz="1600"/>
              <a:t>Finalizing the analysis of Italian legislation analysis and coordinate with Austrian partners to draft and present the final output. </a:t>
            </a:r>
            <a:endParaRPr sz="1600"/>
          </a:p>
          <a:p>
            <a:pPr indent="0" lvl="0" marL="0" rtl="0" algn="l">
              <a:lnSpc>
                <a:spcPct val="90000"/>
              </a:lnSpc>
              <a:spcBef>
                <a:spcPts val="750"/>
              </a:spcBef>
              <a:spcAft>
                <a:spcPts val="0"/>
              </a:spcAft>
              <a:buClr>
                <a:srgbClr val="675E50"/>
              </a:buClr>
              <a:buSzPts val="2000"/>
              <a:buNone/>
            </a:pPr>
            <a:r>
              <a:t/>
            </a:r>
            <a:endParaRPr/>
          </a:p>
        </p:txBody>
      </p:sp>
      <p:sp>
        <p:nvSpPr>
          <p:cNvPr id="61" name="Google Shape;61;p3"/>
          <p:cNvSpPr txBox="1"/>
          <p:nvPr>
            <p:ph type="title"/>
          </p:nvPr>
        </p:nvSpPr>
        <p:spPr>
          <a:xfrm>
            <a:off x="468312" y="273759"/>
            <a:ext cx="7886700" cy="713816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 fontScale="90000"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ct val="100000"/>
              <a:buFont typeface="Arial"/>
              <a:buNone/>
            </a:pPr>
            <a:r>
              <a:rPr lang="en-GB"/>
              <a:t> </a:t>
            </a:r>
            <a:br>
              <a:rPr lang="en-GB"/>
            </a:br>
            <a:r>
              <a:rPr lang="en-GB"/>
              <a:t>Next steps:</a:t>
            </a:r>
            <a:br>
              <a:rPr lang="en-GB"/>
            </a:b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Tema di Office">
  <a:themeElements>
    <a:clrScheme name="Tema di 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Tema di Office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2020-05-18T07:10:51Z</dcterms:created>
  <dc:creator>Domenico Lanzilotta</dc:creator>
</cp:coreProperties>
</file>