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735750" cy="98663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158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9" roundtripDataSignature="AMtx7mjelIMXHXN2oVhBspFXm/5mhu3u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15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18831" cy="4950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15373" y="0"/>
            <a:ext cx="2918831" cy="4950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409575" y="1233488"/>
            <a:ext cx="5916613" cy="3328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/>
          <p:nvPr>
            <p:ph idx="2" type="sldImg"/>
          </p:nvPr>
        </p:nvSpPr>
        <p:spPr>
          <a:xfrm>
            <a:off x="409575" y="1233488"/>
            <a:ext cx="5916613" cy="3328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" name="Google Shape;39;p1:notes"/>
          <p:cNvSpPr txBox="1"/>
          <p:nvPr>
            <p:ph idx="1" type="body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\\</a:t>
            </a:r>
            <a:endParaRPr/>
          </a:p>
        </p:txBody>
      </p:sp>
      <p:sp>
        <p:nvSpPr>
          <p:cNvPr id="40" name="Google Shape;40;p1:notes"/>
          <p:cNvSpPr txBox="1"/>
          <p:nvPr>
            <p:ph idx="12" type="sldNum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/>
          <p:nvPr>
            <p:ph idx="1" type="body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:notes"/>
          <p:cNvSpPr/>
          <p:nvPr>
            <p:ph idx="2" type="sldImg"/>
          </p:nvPr>
        </p:nvSpPr>
        <p:spPr>
          <a:xfrm>
            <a:off x="409575" y="1233488"/>
            <a:ext cx="5916613" cy="3328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:notes"/>
          <p:cNvSpPr txBox="1"/>
          <p:nvPr>
            <p:ph idx="1" type="body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3:notes"/>
          <p:cNvSpPr/>
          <p:nvPr>
            <p:ph idx="2" type="sldImg"/>
          </p:nvPr>
        </p:nvSpPr>
        <p:spPr>
          <a:xfrm>
            <a:off x="409575" y="1233488"/>
            <a:ext cx="5916613" cy="3328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a" showMasterSp="0">
  <p:cSld name="Vuota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">
  <p:cSld name="Testo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6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6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6"/>
          <p:cNvSpPr txBox="1"/>
          <p:nvPr>
            <p:ph idx="1" type="body"/>
          </p:nvPr>
        </p:nvSpPr>
        <p:spPr>
          <a:xfrm>
            <a:off x="468312" y="1419224"/>
            <a:ext cx="8207375" cy="2736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6"/>
          <p:cNvSpPr txBox="1"/>
          <p:nvPr>
            <p:ph type="title"/>
          </p:nvPr>
        </p:nvSpPr>
        <p:spPr>
          <a:xfrm>
            <a:off x="476754" y="51470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95">
          <p15:clr>
            <a:srgbClr val="FBAE40"/>
          </p15:clr>
        </p15:guide>
        <p15:guide id="2" pos="2064">
          <p15:clr>
            <a:srgbClr val="FBAE40"/>
          </p15:clr>
        </p15:guide>
        <p15:guide id="3" pos="3833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e immagine">
  <p:cSld name="Testo e immagin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7"/>
          <p:cNvSpPr txBox="1"/>
          <p:nvPr>
            <p:ph idx="1" type="body"/>
          </p:nvPr>
        </p:nvSpPr>
        <p:spPr>
          <a:xfrm>
            <a:off x="474646" y="1419224"/>
            <a:ext cx="4596219" cy="2736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7"/>
          <p:cNvSpPr/>
          <p:nvPr>
            <p:ph idx="2" type="pic"/>
          </p:nvPr>
        </p:nvSpPr>
        <p:spPr>
          <a:xfrm>
            <a:off x="5435600" y="1419225"/>
            <a:ext cx="3233853" cy="27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type="title"/>
          </p:nvPr>
        </p:nvSpPr>
        <p:spPr>
          <a:xfrm>
            <a:off x="476754" y="51470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7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7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342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sto - 3 immagini">
  <p:cSld name="Testo - 3 immagini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74546" y="1447800"/>
            <a:ext cx="8194907" cy="993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2100"/>
              <a:buFont typeface="Arial"/>
              <a:buNone/>
              <a:defRPr b="0" i="0" sz="21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675E50"/>
              </a:buClr>
              <a:buSzPts val="1350"/>
              <a:buFont typeface="Arial"/>
              <a:buNone/>
              <a:defRPr b="0" i="0" sz="1350" u="none" cap="none" strike="noStrike">
                <a:solidFill>
                  <a:srgbClr val="675E5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p8"/>
          <p:cNvSpPr/>
          <p:nvPr>
            <p:ph idx="2" type="pic"/>
          </p:nvPr>
        </p:nvSpPr>
        <p:spPr>
          <a:xfrm>
            <a:off x="456109" y="2686035"/>
            <a:ext cx="2574653" cy="1552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8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i="0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4" name="Google Shape;34;p8"/>
          <p:cNvSpPr/>
          <p:nvPr>
            <p:ph idx="3" type="pic"/>
          </p:nvPr>
        </p:nvSpPr>
        <p:spPr>
          <a:xfrm>
            <a:off x="3292748" y="2671028"/>
            <a:ext cx="2574653" cy="1552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8"/>
          <p:cNvSpPr/>
          <p:nvPr>
            <p:ph idx="4" type="pic"/>
          </p:nvPr>
        </p:nvSpPr>
        <p:spPr>
          <a:xfrm>
            <a:off x="6101035" y="2671027"/>
            <a:ext cx="2574653" cy="15525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type="title"/>
          </p:nvPr>
        </p:nvSpPr>
        <p:spPr>
          <a:xfrm>
            <a:off x="476754" y="51470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95">
          <p15:clr>
            <a:srgbClr val="FBAE40"/>
          </p15:clr>
        </p15:guide>
        <p15:guide id="2" pos="2064">
          <p15:clr>
            <a:srgbClr val="FBAE40"/>
          </p15:clr>
        </p15:guide>
        <p15:guide id="3" pos="383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/>
          <p:cNvPicPr preferRelativeResize="0"/>
          <p:nvPr/>
        </p:nvPicPr>
        <p:blipFill rotWithShape="1">
          <a:blip r:embed="rId1">
            <a:alphaModFix/>
          </a:blip>
          <a:srcRect b="0" l="0" r="28622" t="75065"/>
          <a:stretch/>
        </p:blipFill>
        <p:spPr>
          <a:xfrm>
            <a:off x="250825" y="0"/>
            <a:ext cx="8893175" cy="1294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4"/>
          <p:cNvPicPr preferRelativeResize="0"/>
          <p:nvPr/>
        </p:nvPicPr>
        <p:blipFill rotWithShape="1">
          <a:blip r:embed="rId2">
            <a:alphaModFix/>
          </a:blip>
          <a:srcRect b="0" l="0" r="52537" t="0"/>
          <a:stretch/>
        </p:blipFill>
        <p:spPr>
          <a:xfrm>
            <a:off x="5220072" y="4764179"/>
            <a:ext cx="1350481" cy="366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4"/>
          <p:cNvSpPr/>
          <p:nvPr/>
        </p:nvSpPr>
        <p:spPr>
          <a:xfrm>
            <a:off x="-36512" y="4703978"/>
            <a:ext cx="5070764" cy="460060"/>
          </a:xfrm>
          <a:prstGeom prst="rect">
            <a:avLst/>
          </a:prstGeom>
          <a:solidFill>
            <a:srgbClr val="917E7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917E7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4"/>
          <p:cNvSpPr txBox="1"/>
          <p:nvPr>
            <p:ph type="title"/>
          </p:nvPr>
        </p:nvSpPr>
        <p:spPr>
          <a:xfrm>
            <a:off x="501724" y="65807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1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4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4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6" name="Google Shape;16;p4"/>
          <p:cNvPicPr preferRelativeResize="0"/>
          <p:nvPr/>
        </p:nvPicPr>
        <p:blipFill rotWithShape="1">
          <a:blip r:embed="rId3">
            <a:alphaModFix/>
          </a:blip>
          <a:srcRect b="31229" l="51953" r="-1084" t="9970"/>
          <a:stretch/>
        </p:blipFill>
        <p:spPr>
          <a:xfrm>
            <a:off x="6804248" y="4751364"/>
            <a:ext cx="2251528" cy="34660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95">
          <p15:clr>
            <a:srgbClr val="F26B43"/>
          </p15:clr>
        </p15:guide>
        <p15:guide id="2" orient="horz" pos="305">
          <p15:clr>
            <a:srgbClr val="F26B43"/>
          </p15:clr>
        </p15:guide>
        <p15:guide id="3" pos="5465">
          <p15:clr>
            <a:srgbClr val="F26B43"/>
          </p15:clr>
        </p15:guide>
        <p15:guide id="4" orient="horz" pos="89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1"/>
          <p:cNvPicPr preferRelativeResize="0"/>
          <p:nvPr/>
        </p:nvPicPr>
        <p:blipFill rotWithShape="1">
          <a:blip r:embed="rId3">
            <a:alphaModFix/>
          </a:blip>
          <a:srcRect b="0" l="0" r="12003" t="0"/>
          <a:stretch/>
        </p:blipFill>
        <p:spPr>
          <a:xfrm rot="4011547">
            <a:off x="1075786" y="-1263940"/>
            <a:ext cx="7138259" cy="9543613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1"/>
          <p:cNvSpPr txBox="1"/>
          <p:nvPr/>
        </p:nvSpPr>
        <p:spPr>
          <a:xfrm>
            <a:off x="539552" y="1986393"/>
            <a:ext cx="82089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Cleanstone Project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solidFill>
                  <a:schemeClr val="lt1"/>
                </a:solidFill>
              </a:rPr>
              <a:t>Confartigianato Imprese Vicenza</a:t>
            </a:r>
            <a:endParaRPr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1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Date: Online Meeting, 10.03.21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Author: CONFARTIGIANATO IMPRESE VICENZA</a:t>
            </a:r>
            <a:endParaRPr/>
          </a:p>
        </p:txBody>
      </p:sp>
      <p:pic>
        <p:nvPicPr>
          <p:cNvPr id="44" name="Google Shape;44;p1"/>
          <p:cNvPicPr preferRelativeResize="0"/>
          <p:nvPr/>
        </p:nvPicPr>
        <p:blipFill rotWithShape="1">
          <a:blip r:embed="rId4">
            <a:alphaModFix/>
          </a:blip>
          <a:srcRect b="0" l="0" r="52537" t="0"/>
          <a:stretch/>
        </p:blipFill>
        <p:spPr>
          <a:xfrm>
            <a:off x="251520" y="526312"/>
            <a:ext cx="1943448" cy="52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"/>
          <p:cNvPicPr preferRelativeResize="0"/>
          <p:nvPr/>
        </p:nvPicPr>
        <p:blipFill rotWithShape="1">
          <a:blip r:embed="rId5">
            <a:alphaModFix/>
          </a:blip>
          <a:srcRect b="31229" l="51953" r="-1084" t="9970"/>
          <a:stretch/>
        </p:blipFill>
        <p:spPr>
          <a:xfrm>
            <a:off x="2812241" y="454681"/>
            <a:ext cx="4352047" cy="6699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2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" name="Google Shape;52;p2"/>
          <p:cNvSpPr txBox="1"/>
          <p:nvPr>
            <p:ph idx="1" type="body"/>
          </p:nvPr>
        </p:nvSpPr>
        <p:spPr>
          <a:xfrm>
            <a:off x="439831" y="1275606"/>
            <a:ext cx="8207375" cy="34390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75E50"/>
              </a:buClr>
              <a:buSzPts val="1600"/>
              <a:buNone/>
            </a:pPr>
            <a:r>
              <a:rPr b="1" lang="en-GB" sz="1600"/>
              <a:t>1. Stakeholder engagement and context analysis:</a:t>
            </a:r>
            <a:endParaRPr b="1" sz="1600"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Char char="•"/>
            </a:pPr>
            <a:r>
              <a:rPr lang="en-GB" sz="1600"/>
              <a:t>Goal: identifying relevant KPIs of environmental monitoring and sustainability indexes in order to help SMEs in managing production processes with minimum environmental impact.</a:t>
            </a:r>
            <a:endParaRPr sz="1600"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Char char="•"/>
            </a:pPr>
            <a:r>
              <a:rPr lang="en-GB" sz="1600"/>
              <a:t>Involvement of companies operating in all stages of the stone processing chain (including waste managers).</a:t>
            </a:r>
            <a:endParaRPr sz="1600"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Char char="•"/>
            </a:pPr>
            <a:r>
              <a:rPr lang="en-GB" sz="1600"/>
              <a:t>Legal framework: ISO 14001 standard, GRI standard, SDG’S AGENDA 2030.</a:t>
            </a:r>
            <a:endParaRPr sz="1600"/>
          </a:p>
          <a:p>
            <a:pPr indent="-171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Char char="•"/>
            </a:pPr>
            <a:r>
              <a:rPr lang="en-GB" sz="1600"/>
              <a:t>Our consultant is currently analysing the information collected from our visits and online interviews to the companies.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None/>
            </a:pPr>
            <a:r>
              <a:rPr b="1" lang="en-GB" sz="1600"/>
              <a:t>2. Analysis of the Italian legislation regulating waste products deriving from stone processing.</a:t>
            </a:r>
            <a:endParaRPr b="1" sz="1600"/>
          </a:p>
          <a:p>
            <a:pPr indent="-44450" lvl="0" marL="1714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53" name="Google Shape;53;p2"/>
          <p:cNvSpPr txBox="1"/>
          <p:nvPr>
            <p:ph type="title"/>
          </p:nvPr>
        </p:nvSpPr>
        <p:spPr>
          <a:xfrm>
            <a:off x="323528" y="363925"/>
            <a:ext cx="78867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GB"/>
              <a:t>Ongoing activities: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"/>
          <p:cNvSpPr txBox="1"/>
          <p:nvPr>
            <p:ph idx="11" type="ftr"/>
          </p:nvPr>
        </p:nvSpPr>
        <p:spPr>
          <a:xfrm>
            <a:off x="468313" y="4809862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3"/>
          <p:cNvSpPr txBox="1"/>
          <p:nvPr>
            <p:ph idx="12" type="sldNum"/>
          </p:nvPr>
        </p:nvSpPr>
        <p:spPr>
          <a:xfrm>
            <a:off x="3524250" y="4809863"/>
            <a:ext cx="1358900" cy="2746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0" name="Google Shape;60;p3"/>
          <p:cNvSpPr txBox="1"/>
          <p:nvPr>
            <p:ph idx="1" type="body"/>
          </p:nvPr>
        </p:nvSpPr>
        <p:spPr>
          <a:xfrm>
            <a:off x="436984" y="1530368"/>
            <a:ext cx="8207375" cy="2736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75E50"/>
              </a:buClr>
              <a:buSzPts val="1600"/>
              <a:buAutoNum type="arabicPeriod"/>
            </a:pPr>
            <a:r>
              <a:rPr lang="en-GB" sz="1600"/>
              <a:t>Meeting companies for a short training in order to share results from the previous step and trigger an open discussion conveying a shared vocabulary and concepts of sustainability.</a:t>
            </a:r>
            <a:endParaRPr/>
          </a:p>
          <a:p>
            <a:pPr indent="-35560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None/>
            </a:pPr>
            <a:r>
              <a:t/>
            </a:r>
            <a:endParaRPr sz="1600"/>
          </a:p>
          <a:p>
            <a:pPr indent="-45720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AutoNum type="arabicPeriod"/>
            </a:pPr>
            <a:r>
              <a:rPr lang="en-GB" sz="1600"/>
              <a:t>Providing support for the identification of best practices on waste management and waste development. </a:t>
            </a:r>
            <a:endParaRPr/>
          </a:p>
          <a:p>
            <a:pPr indent="-35560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None/>
            </a:pPr>
            <a:r>
              <a:t/>
            </a:r>
            <a:endParaRPr sz="1600"/>
          </a:p>
          <a:p>
            <a:pPr indent="-45720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1600"/>
              <a:buAutoNum type="arabicPeriod"/>
            </a:pPr>
            <a:r>
              <a:rPr lang="en-GB" sz="1600"/>
              <a:t>Finalizing the analysis of Italian legislation analysis and coordinate with Austrian partners to draft and present the final output. </a:t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675E50"/>
              </a:buClr>
              <a:buSzPts val="2000"/>
              <a:buNone/>
            </a:pPr>
            <a:r>
              <a:t/>
            </a:r>
            <a:endParaRPr/>
          </a:p>
        </p:txBody>
      </p:sp>
      <p:sp>
        <p:nvSpPr>
          <p:cNvPr id="61" name="Google Shape;61;p3"/>
          <p:cNvSpPr txBox="1"/>
          <p:nvPr>
            <p:ph type="title"/>
          </p:nvPr>
        </p:nvSpPr>
        <p:spPr>
          <a:xfrm>
            <a:off x="468312" y="273759"/>
            <a:ext cx="7886700" cy="7138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GB"/>
              <a:t> </a:t>
            </a:r>
            <a:br>
              <a:rPr lang="en-GB"/>
            </a:br>
            <a:r>
              <a:rPr lang="en-GB"/>
              <a:t>Next steps:</a:t>
            </a:r>
            <a:br>
              <a:rPr lang="en-GB"/>
            </a:b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2020-05-18T07:10:51Z</dcterms:created>
  <dc:creator>Domenico Lanzilotta</dc:creator>
</cp:coreProperties>
</file>